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7312025" cy="8183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8" userDrawn="1">
          <p15:clr>
            <a:srgbClr val="A4A3A4"/>
          </p15:clr>
        </p15:guide>
        <p15:guide id="2" pos="23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83" d="100"/>
          <a:sy n="83" d="100"/>
        </p:scale>
        <p:origin x="1301" y="72"/>
      </p:cViewPr>
      <p:guideLst>
        <p:guide orient="horz" pos="2578"/>
        <p:guide pos="23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48402" y="1339301"/>
            <a:ext cx="6215221" cy="2849092"/>
          </a:xfrm>
        </p:spPr>
        <p:txBody>
          <a:bodyPr anchor="b"/>
          <a:lstStyle>
            <a:lvl1pPr algn="ctr">
              <a:defRPr sz="479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914003" y="4298266"/>
            <a:ext cx="5484019" cy="1975799"/>
          </a:xfrm>
        </p:spPr>
        <p:txBody>
          <a:bodyPr/>
          <a:lstStyle>
            <a:lvl1pPr marL="0" indent="0" algn="ctr">
              <a:buNone/>
              <a:defRPr sz="1919"/>
            </a:lvl1pPr>
            <a:lvl2pPr marL="365623" indent="0" algn="ctr">
              <a:buNone/>
              <a:defRPr sz="1599"/>
            </a:lvl2pPr>
            <a:lvl3pPr marL="731246" indent="0" algn="ctr">
              <a:buNone/>
              <a:defRPr sz="1439"/>
            </a:lvl3pPr>
            <a:lvl4pPr marL="1096869" indent="0" algn="ctr">
              <a:buNone/>
              <a:defRPr sz="1280"/>
            </a:lvl4pPr>
            <a:lvl5pPr marL="1462491" indent="0" algn="ctr">
              <a:buNone/>
              <a:defRPr sz="1280"/>
            </a:lvl5pPr>
            <a:lvl6pPr marL="1828114" indent="0" algn="ctr">
              <a:buNone/>
              <a:defRPr sz="1280"/>
            </a:lvl6pPr>
            <a:lvl7pPr marL="2193737" indent="0" algn="ctr">
              <a:buNone/>
              <a:defRPr sz="1280"/>
            </a:lvl7pPr>
            <a:lvl8pPr marL="2559360" indent="0" algn="ctr">
              <a:buNone/>
              <a:defRPr sz="1280"/>
            </a:lvl8pPr>
            <a:lvl9pPr marL="2924983" indent="0" algn="ctr">
              <a:buNone/>
              <a:defRPr sz="128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44034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760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2668" y="435699"/>
            <a:ext cx="1576655" cy="693519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02702" y="435699"/>
            <a:ext cx="4638566" cy="693519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71890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7147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98894" y="2040210"/>
            <a:ext cx="6306622" cy="3404134"/>
          </a:xfrm>
        </p:spPr>
        <p:txBody>
          <a:bodyPr anchor="b"/>
          <a:lstStyle>
            <a:lvl1pPr>
              <a:defRPr sz="4798"/>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98894" y="5476549"/>
            <a:ext cx="6306622" cy="1790154"/>
          </a:xfrm>
        </p:spPr>
        <p:txBody>
          <a:bodyPr/>
          <a:lstStyle>
            <a:lvl1pPr marL="0" indent="0">
              <a:buNone/>
              <a:defRPr sz="1919">
                <a:solidFill>
                  <a:schemeClr val="tx1"/>
                </a:solidFill>
              </a:defRPr>
            </a:lvl1pPr>
            <a:lvl2pPr marL="365623" indent="0">
              <a:buNone/>
              <a:defRPr sz="1599">
                <a:solidFill>
                  <a:schemeClr val="tx1">
                    <a:tint val="75000"/>
                  </a:schemeClr>
                </a:solidFill>
              </a:defRPr>
            </a:lvl2pPr>
            <a:lvl3pPr marL="731246" indent="0">
              <a:buNone/>
              <a:defRPr sz="1439">
                <a:solidFill>
                  <a:schemeClr val="tx1">
                    <a:tint val="75000"/>
                  </a:schemeClr>
                </a:solidFill>
              </a:defRPr>
            </a:lvl3pPr>
            <a:lvl4pPr marL="1096869" indent="0">
              <a:buNone/>
              <a:defRPr sz="1280">
                <a:solidFill>
                  <a:schemeClr val="tx1">
                    <a:tint val="75000"/>
                  </a:schemeClr>
                </a:solidFill>
              </a:defRPr>
            </a:lvl4pPr>
            <a:lvl5pPr marL="1462491" indent="0">
              <a:buNone/>
              <a:defRPr sz="1280">
                <a:solidFill>
                  <a:schemeClr val="tx1">
                    <a:tint val="75000"/>
                  </a:schemeClr>
                </a:solidFill>
              </a:defRPr>
            </a:lvl5pPr>
            <a:lvl6pPr marL="1828114" indent="0">
              <a:buNone/>
              <a:defRPr sz="1280">
                <a:solidFill>
                  <a:schemeClr val="tx1">
                    <a:tint val="75000"/>
                  </a:schemeClr>
                </a:solidFill>
              </a:defRPr>
            </a:lvl6pPr>
            <a:lvl7pPr marL="2193737" indent="0">
              <a:buNone/>
              <a:defRPr sz="1280">
                <a:solidFill>
                  <a:schemeClr val="tx1">
                    <a:tint val="75000"/>
                  </a:schemeClr>
                </a:solidFill>
              </a:defRPr>
            </a:lvl7pPr>
            <a:lvl8pPr marL="2559360" indent="0">
              <a:buNone/>
              <a:defRPr sz="1280">
                <a:solidFill>
                  <a:schemeClr val="tx1">
                    <a:tint val="75000"/>
                  </a:schemeClr>
                </a:solidFill>
              </a:defRPr>
            </a:lvl8pPr>
            <a:lvl9pPr marL="2924983" indent="0">
              <a:buNone/>
              <a:defRPr sz="12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844516B-D6DB-4A77-BF21-5DEA376571B8}" type="datetimeFigureOut">
              <a:rPr lang="es-ES" smtClean="0"/>
              <a:t>14/07/2020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0884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0270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701712" y="2178495"/>
            <a:ext cx="3107611" cy="519239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44516B-D6DB-4A77-BF21-5DEA376571B8}" type="datetimeFigureOut">
              <a:rPr lang="es-ES" smtClean="0"/>
              <a:t>14/07/2020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81740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03654" y="435701"/>
            <a:ext cx="6306622" cy="15817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3655" y="2006110"/>
            <a:ext cx="3093329"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4" name="Content Placeholder 3"/>
          <p:cNvSpPr>
            <a:spLocks noGrp="1"/>
          </p:cNvSpPr>
          <p:nvPr>
            <p:ph sz="half" idx="2"/>
          </p:nvPr>
        </p:nvSpPr>
        <p:spPr>
          <a:xfrm>
            <a:off x="503655" y="2989274"/>
            <a:ext cx="3093329"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701713" y="2006110"/>
            <a:ext cx="3108563" cy="983164"/>
          </a:xfrm>
        </p:spPr>
        <p:txBody>
          <a:bodyPr anchor="b"/>
          <a:lstStyle>
            <a:lvl1pPr marL="0" indent="0">
              <a:buNone/>
              <a:defRPr sz="1919" b="1"/>
            </a:lvl1pPr>
            <a:lvl2pPr marL="365623" indent="0">
              <a:buNone/>
              <a:defRPr sz="1599" b="1"/>
            </a:lvl2pPr>
            <a:lvl3pPr marL="731246" indent="0">
              <a:buNone/>
              <a:defRPr sz="1439" b="1"/>
            </a:lvl3pPr>
            <a:lvl4pPr marL="1096869" indent="0">
              <a:buNone/>
              <a:defRPr sz="1280" b="1"/>
            </a:lvl4pPr>
            <a:lvl5pPr marL="1462491" indent="0">
              <a:buNone/>
              <a:defRPr sz="1280" b="1"/>
            </a:lvl5pPr>
            <a:lvl6pPr marL="1828114" indent="0">
              <a:buNone/>
              <a:defRPr sz="1280" b="1"/>
            </a:lvl6pPr>
            <a:lvl7pPr marL="2193737" indent="0">
              <a:buNone/>
              <a:defRPr sz="1280" b="1"/>
            </a:lvl7pPr>
            <a:lvl8pPr marL="2559360" indent="0">
              <a:buNone/>
              <a:defRPr sz="1280" b="1"/>
            </a:lvl8pPr>
            <a:lvl9pPr marL="2924983" indent="0">
              <a:buNone/>
              <a:defRPr sz="1280" b="1"/>
            </a:lvl9pPr>
          </a:lstStyle>
          <a:p>
            <a:pPr lvl="0"/>
            <a:r>
              <a:rPr lang="es-ES"/>
              <a:t>Haga clic para modificar los estilos de texto del patrón</a:t>
            </a:r>
          </a:p>
        </p:txBody>
      </p:sp>
      <p:sp>
        <p:nvSpPr>
          <p:cNvPr id="6" name="Content Placeholder 5"/>
          <p:cNvSpPr>
            <a:spLocks noGrp="1"/>
          </p:cNvSpPr>
          <p:nvPr>
            <p:ph sz="quarter" idx="4"/>
          </p:nvPr>
        </p:nvSpPr>
        <p:spPr>
          <a:xfrm>
            <a:off x="3701713" y="2989274"/>
            <a:ext cx="3108563" cy="43967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4516B-D6DB-4A77-BF21-5DEA376571B8}" type="datetimeFigureOut">
              <a:rPr lang="es-ES" smtClean="0"/>
              <a:t>14/07/2020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65144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44516B-D6DB-4A77-BF21-5DEA376571B8}" type="datetimeFigureOut">
              <a:rPr lang="es-ES" smtClean="0"/>
              <a:t>14/07/2020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36288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4516B-D6DB-4A77-BF21-5DEA376571B8}" type="datetimeFigureOut">
              <a:rPr lang="es-ES" smtClean="0"/>
              <a:t>14/07/2020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39884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Content Placeholder 2"/>
          <p:cNvSpPr>
            <a:spLocks noGrp="1"/>
          </p:cNvSpPr>
          <p:nvPr>
            <p:ph idx="1"/>
          </p:nvPr>
        </p:nvSpPr>
        <p:spPr>
          <a:xfrm>
            <a:off x="3108563" y="1178283"/>
            <a:ext cx="3701713" cy="5815634"/>
          </a:xfrm>
        </p:spPr>
        <p:txBody>
          <a:bodyPr/>
          <a:lstStyle>
            <a:lvl1pPr>
              <a:defRPr sz="2559"/>
            </a:lvl1pPr>
            <a:lvl2pPr>
              <a:defRPr sz="2239"/>
            </a:lvl2pPr>
            <a:lvl3pPr>
              <a:defRPr sz="1919"/>
            </a:lvl3pPr>
            <a:lvl4pPr>
              <a:defRPr sz="1599"/>
            </a:lvl4pPr>
            <a:lvl5pPr>
              <a:defRPr sz="1599"/>
            </a:lvl5pPr>
            <a:lvl6pPr>
              <a:defRPr sz="1599"/>
            </a:lvl6pPr>
            <a:lvl7pPr>
              <a:defRPr sz="1599"/>
            </a:lvl7pPr>
            <a:lvl8pPr>
              <a:defRPr sz="1599"/>
            </a:lvl8pPr>
            <a:lvl9pPr>
              <a:defRPr sz="1599"/>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14/07/2020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251877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654" y="545571"/>
            <a:ext cx="2358318" cy="1909498"/>
          </a:xfrm>
        </p:spPr>
        <p:txBody>
          <a:bodyPr anchor="b"/>
          <a:lstStyle>
            <a:lvl1pPr>
              <a:defRPr sz="2559"/>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108563" y="1178283"/>
            <a:ext cx="3701713" cy="5815634"/>
          </a:xfrm>
        </p:spPr>
        <p:txBody>
          <a:bodyPr anchor="t"/>
          <a:lstStyle>
            <a:lvl1pPr marL="0" indent="0">
              <a:buNone/>
              <a:defRPr sz="2559"/>
            </a:lvl1pPr>
            <a:lvl2pPr marL="365623" indent="0">
              <a:buNone/>
              <a:defRPr sz="2239"/>
            </a:lvl2pPr>
            <a:lvl3pPr marL="731246" indent="0">
              <a:buNone/>
              <a:defRPr sz="1919"/>
            </a:lvl3pPr>
            <a:lvl4pPr marL="1096869" indent="0">
              <a:buNone/>
              <a:defRPr sz="1599"/>
            </a:lvl4pPr>
            <a:lvl5pPr marL="1462491" indent="0">
              <a:buNone/>
              <a:defRPr sz="1599"/>
            </a:lvl5pPr>
            <a:lvl6pPr marL="1828114" indent="0">
              <a:buNone/>
              <a:defRPr sz="1599"/>
            </a:lvl6pPr>
            <a:lvl7pPr marL="2193737" indent="0">
              <a:buNone/>
              <a:defRPr sz="1599"/>
            </a:lvl7pPr>
            <a:lvl8pPr marL="2559360" indent="0">
              <a:buNone/>
              <a:defRPr sz="1599"/>
            </a:lvl8pPr>
            <a:lvl9pPr marL="2924983" indent="0">
              <a:buNone/>
              <a:defRPr sz="1599"/>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03654" y="2455069"/>
            <a:ext cx="2358318" cy="4548319"/>
          </a:xfrm>
        </p:spPr>
        <p:txBody>
          <a:bodyPr/>
          <a:lstStyle>
            <a:lvl1pPr marL="0" indent="0">
              <a:buNone/>
              <a:defRPr sz="1280"/>
            </a:lvl1pPr>
            <a:lvl2pPr marL="365623" indent="0">
              <a:buNone/>
              <a:defRPr sz="1120"/>
            </a:lvl2pPr>
            <a:lvl3pPr marL="731246" indent="0">
              <a:buNone/>
              <a:defRPr sz="960"/>
            </a:lvl3pPr>
            <a:lvl4pPr marL="1096869" indent="0">
              <a:buNone/>
              <a:defRPr sz="800"/>
            </a:lvl4pPr>
            <a:lvl5pPr marL="1462491" indent="0">
              <a:buNone/>
              <a:defRPr sz="800"/>
            </a:lvl5pPr>
            <a:lvl6pPr marL="1828114" indent="0">
              <a:buNone/>
              <a:defRPr sz="800"/>
            </a:lvl6pPr>
            <a:lvl7pPr marL="2193737" indent="0">
              <a:buNone/>
              <a:defRPr sz="800"/>
            </a:lvl7pPr>
            <a:lvl8pPr marL="2559360" indent="0">
              <a:buNone/>
              <a:defRPr sz="800"/>
            </a:lvl8pPr>
            <a:lvl9pPr marL="2924983" indent="0">
              <a:buNone/>
              <a:defRPr sz="8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844516B-D6DB-4A77-BF21-5DEA376571B8}" type="datetimeFigureOut">
              <a:rPr lang="es-ES" smtClean="0"/>
              <a:t>14/07/2020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68E8879-0BD4-4F26-BAE7-59361F13B3A6}" type="slidenum">
              <a:rPr lang="es-ES" smtClean="0"/>
              <a:t>‹Nº›</a:t>
            </a:fld>
            <a:endParaRPr lang="es-ES"/>
          </a:p>
        </p:txBody>
      </p:sp>
    </p:spTree>
    <p:extLst>
      <p:ext uri="{BB962C8B-B14F-4D97-AF65-F5344CB8AC3E}">
        <p14:creationId xmlns:p14="http://schemas.microsoft.com/office/powerpoint/2010/main" val="159583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702" y="435701"/>
            <a:ext cx="6306622" cy="15817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2702" y="2178495"/>
            <a:ext cx="6306622" cy="519239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02702" y="7584952"/>
            <a:ext cx="1645206" cy="435699"/>
          </a:xfrm>
          <a:prstGeom prst="rect">
            <a:avLst/>
          </a:prstGeom>
        </p:spPr>
        <p:txBody>
          <a:bodyPr vert="horz" lIns="91440" tIns="45720" rIns="91440" bIns="45720" rtlCol="0" anchor="ctr"/>
          <a:lstStyle>
            <a:lvl1pPr algn="l">
              <a:defRPr sz="960">
                <a:solidFill>
                  <a:schemeClr val="tx1">
                    <a:tint val="75000"/>
                  </a:schemeClr>
                </a:solidFill>
              </a:defRPr>
            </a:lvl1pPr>
          </a:lstStyle>
          <a:p>
            <a:fld id="{7844516B-D6DB-4A77-BF21-5DEA376571B8}" type="datetimeFigureOut">
              <a:rPr lang="es-ES" smtClean="0"/>
              <a:t>14/07/2020</a:t>
            </a:fld>
            <a:endParaRPr lang="es-ES"/>
          </a:p>
        </p:txBody>
      </p:sp>
      <p:sp>
        <p:nvSpPr>
          <p:cNvPr id="5" name="Footer Placeholder 4"/>
          <p:cNvSpPr>
            <a:spLocks noGrp="1"/>
          </p:cNvSpPr>
          <p:nvPr>
            <p:ph type="ftr" sz="quarter" idx="3"/>
          </p:nvPr>
        </p:nvSpPr>
        <p:spPr>
          <a:xfrm>
            <a:off x="2422109" y="7584952"/>
            <a:ext cx="2467808" cy="435699"/>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5164117" y="7584952"/>
            <a:ext cx="1645206" cy="435699"/>
          </a:xfrm>
          <a:prstGeom prst="rect">
            <a:avLst/>
          </a:prstGeom>
        </p:spPr>
        <p:txBody>
          <a:bodyPr vert="horz" lIns="91440" tIns="45720" rIns="91440" bIns="45720" rtlCol="0" anchor="ctr"/>
          <a:lstStyle>
            <a:lvl1pPr algn="r">
              <a:defRPr sz="960">
                <a:solidFill>
                  <a:schemeClr val="tx1">
                    <a:tint val="75000"/>
                  </a:schemeClr>
                </a:solidFill>
              </a:defRPr>
            </a:lvl1pPr>
          </a:lstStyle>
          <a:p>
            <a:fld id="{068E8879-0BD4-4F26-BAE7-59361F13B3A6}" type="slidenum">
              <a:rPr lang="es-ES" smtClean="0"/>
              <a:t>‹Nº›</a:t>
            </a:fld>
            <a:endParaRPr lang="es-ES"/>
          </a:p>
        </p:txBody>
      </p:sp>
    </p:spTree>
    <p:extLst>
      <p:ext uri="{BB962C8B-B14F-4D97-AF65-F5344CB8AC3E}">
        <p14:creationId xmlns:p14="http://schemas.microsoft.com/office/powerpoint/2010/main" val="4174114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31246" rtl="0" eaLnBrk="1" latinLnBrk="0" hangingPunct="1">
        <a:lnSpc>
          <a:spcPct val="90000"/>
        </a:lnSpc>
        <a:spcBef>
          <a:spcPct val="0"/>
        </a:spcBef>
        <a:buNone/>
        <a:defRPr sz="3519" kern="1200">
          <a:solidFill>
            <a:schemeClr val="tx1"/>
          </a:solidFill>
          <a:latin typeface="+mj-lt"/>
          <a:ea typeface="+mj-ea"/>
          <a:cs typeface="+mj-cs"/>
        </a:defRPr>
      </a:lvl1pPr>
    </p:titleStyle>
    <p:bodyStyle>
      <a:lvl1pPr marL="182811" indent="-182811" algn="l" defTabSz="731246" rtl="0" eaLnBrk="1" latinLnBrk="0" hangingPunct="1">
        <a:lnSpc>
          <a:spcPct val="90000"/>
        </a:lnSpc>
        <a:spcBef>
          <a:spcPts val="800"/>
        </a:spcBef>
        <a:buFont typeface="Arial" panose="020B0604020202020204" pitchFamily="34" charset="0"/>
        <a:buChar char="•"/>
        <a:defRPr sz="2239" kern="1200">
          <a:solidFill>
            <a:schemeClr val="tx1"/>
          </a:solidFill>
          <a:latin typeface="+mn-lt"/>
          <a:ea typeface="+mn-ea"/>
          <a:cs typeface="+mn-cs"/>
        </a:defRPr>
      </a:lvl1pPr>
      <a:lvl2pPr marL="548434" indent="-182811" algn="l" defTabSz="731246" rtl="0" eaLnBrk="1" latinLnBrk="0" hangingPunct="1">
        <a:lnSpc>
          <a:spcPct val="90000"/>
        </a:lnSpc>
        <a:spcBef>
          <a:spcPts val="400"/>
        </a:spcBef>
        <a:buFont typeface="Arial" panose="020B0604020202020204" pitchFamily="34" charset="0"/>
        <a:buChar char="•"/>
        <a:defRPr sz="1919" kern="1200">
          <a:solidFill>
            <a:schemeClr val="tx1"/>
          </a:solidFill>
          <a:latin typeface="+mn-lt"/>
          <a:ea typeface="+mn-ea"/>
          <a:cs typeface="+mn-cs"/>
        </a:defRPr>
      </a:lvl2pPr>
      <a:lvl3pPr marL="914057" indent="-182811" algn="l" defTabSz="731246" rtl="0" eaLnBrk="1" latinLnBrk="0" hangingPunct="1">
        <a:lnSpc>
          <a:spcPct val="90000"/>
        </a:lnSpc>
        <a:spcBef>
          <a:spcPts val="400"/>
        </a:spcBef>
        <a:buFont typeface="Arial" panose="020B0604020202020204" pitchFamily="34" charset="0"/>
        <a:buChar char="•"/>
        <a:defRPr sz="1599" kern="1200">
          <a:solidFill>
            <a:schemeClr val="tx1"/>
          </a:solidFill>
          <a:latin typeface="+mn-lt"/>
          <a:ea typeface="+mn-ea"/>
          <a:cs typeface="+mn-cs"/>
        </a:defRPr>
      </a:lvl3pPr>
      <a:lvl4pPr marL="1279680"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4pPr>
      <a:lvl5pPr marL="1645303"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5pPr>
      <a:lvl6pPr marL="2010926"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6pPr>
      <a:lvl7pPr marL="2376548"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7pPr>
      <a:lvl8pPr marL="2742171"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8pPr>
      <a:lvl9pPr marL="3107794" indent="-182811" algn="l" defTabSz="731246" rtl="0" eaLnBrk="1" latinLnBrk="0" hangingPunct="1">
        <a:lnSpc>
          <a:spcPct val="90000"/>
        </a:lnSpc>
        <a:spcBef>
          <a:spcPts val="400"/>
        </a:spcBef>
        <a:buFont typeface="Arial" panose="020B0604020202020204" pitchFamily="34" charset="0"/>
        <a:buChar char="•"/>
        <a:defRPr sz="1439" kern="1200">
          <a:solidFill>
            <a:schemeClr val="tx1"/>
          </a:solidFill>
          <a:latin typeface="+mn-lt"/>
          <a:ea typeface="+mn-ea"/>
          <a:cs typeface="+mn-cs"/>
        </a:defRPr>
      </a:lvl9pPr>
    </p:bodyStyle>
    <p:otherStyle>
      <a:defPPr>
        <a:defRPr lang="en-US"/>
      </a:defPPr>
      <a:lvl1pPr marL="0" algn="l" defTabSz="731246" rtl="0" eaLnBrk="1" latinLnBrk="0" hangingPunct="1">
        <a:defRPr sz="1439" kern="1200">
          <a:solidFill>
            <a:schemeClr val="tx1"/>
          </a:solidFill>
          <a:latin typeface="+mn-lt"/>
          <a:ea typeface="+mn-ea"/>
          <a:cs typeface="+mn-cs"/>
        </a:defRPr>
      </a:lvl1pPr>
      <a:lvl2pPr marL="365623" algn="l" defTabSz="731246" rtl="0" eaLnBrk="1" latinLnBrk="0" hangingPunct="1">
        <a:defRPr sz="1439" kern="1200">
          <a:solidFill>
            <a:schemeClr val="tx1"/>
          </a:solidFill>
          <a:latin typeface="+mn-lt"/>
          <a:ea typeface="+mn-ea"/>
          <a:cs typeface="+mn-cs"/>
        </a:defRPr>
      </a:lvl2pPr>
      <a:lvl3pPr marL="731246" algn="l" defTabSz="731246" rtl="0" eaLnBrk="1" latinLnBrk="0" hangingPunct="1">
        <a:defRPr sz="1439" kern="1200">
          <a:solidFill>
            <a:schemeClr val="tx1"/>
          </a:solidFill>
          <a:latin typeface="+mn-lt"/>
          <a:ea typeface="+mn-ea"/>
          <a:cs typeface="+mn-cs"/>
        </a:defRPr>
      </a:lvl3pPr>
      <a:lvl4pPr marL="1096869" algn="l" defTabSz="731246" rtl="0" eaLnBrk="1" latinLnBrk="0" hangingPunct="1">
        <a:defRPr sz="1439" kern="1200">
          <a:solidFill>
            <a:schemeClr val="tx1"/>
          </a:solidFill>
          <a:latin typeface="+mn-lt"/>
          <a:ea typeface="+mn-ea"/>
          <a:cs typeface="+mn-cs"/>
        </a:defRPr>
      </a:lvl4pPr>
      <a:lvl5pPr marL="1462491" algn="l" defTabSz="731246" rtl="0" eaLnBrk="1" latinLnBrk="0" hangingPunct="1">
        <a:defRPr sz="1439" kern="1200">
          <a:solidFill>
            <a:schemeClr val="tx1"/>
          </a:solidFill>
          <a:latin typeface="+mn-lt"/>
          <a:ea typeface="+mn-ea"/>
          <a:cs typeface="+mn-cs"/>
        </a:defRPr>
      </a:lvl5pPr>
      <a:lvl6pPr marL="1828114" algn="l" defTabSz="731246" rtl="0" eaLnBrk="1" latinLnBrk="0" hangingPunct="1">
        <a:defRPr sz="1439" kern="1200">
          <a:solidFill>
            <a:schemeClr val="tx1"/>
          </a:solidFill>
          <a:latin typeface="+mn-lt"/>
          <a:ea typeface="+mn-ea"/>
          <a:cs typeface="+mn-cs"/>
        </a:defRPr>
      </a:lvl6pPr>
      <a:lvl7pPr marL="2193737" algn="l" defTabSz="731246" rtl="0" eaLnBrk="1" latinLnBrk="0" hangingPunct="1">
        <a:defRPr sz="1439" kern="1200">
          <a:solidFill>
            <a:schemeClr val="tx1"/>
          </a:solidFill>
          <a:latin typeface="+mn-lt"/>
          <a:ea typeface="+mn-ea"/>
          <a:cs typeface="+mn-cs"/>
        </a:defRPr>
      </a:lvl7pPr>
      <a:lvl8pPr marL="2559360" algn="l" defTabSz="731246" rtl="0" eaLnBrk="1" latinLnBrk="0" hangingPunct="1">
        <a:defRPr sz="1439" kern="1200">
          <a:solidFill>
            <a:schemeClr val="tx1"/>
          </a:solidFill>
          <a:latin typeface="+mn-lt"/>
          <a:ea typeface="+mn-ea"/>
          <a:cs typeface="+mn-cs"/>
        </a:defRPr>
      </a:lvl8pPr>
      <a:lvl9pPr marL="2924983" algn="l" defTabSz="731246" rtl="0" eaLnBrk="1" latinLnBrk="0" hangingPunct="1">
        <a:defRPr sz="14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93F1F9D2-E532-43AF-A887-C0F04C1A523C}"/>
              </a:ext>
            </a:extLst>
          </p:cNvPr>
          <p:cNvGrpSpPr/>
          <p:nvPr/>
        </p:nvGrpSpPr>
        <p:grpSpPr>
          <a:xfrm>
            <a:off x="-1" y="0"/>
            <a:ext cx="7312025" cy="7490911"/>
            <a:chOff x="1385339" y="497789"/>
            <a:chExt cx="7309946" cy="7737025"/>
          </a:xfrm>
        </p:grpSpPr>
        <p:pic>
          <p:nvPicPr>
            <p:cNvPr id="5" name="Imagen 4">
              <a:extLst>
                <a:ext uri="{FF2B5EF4-FFF2-40B4-BE49-F238E27FC236}">
                  <a16:creationId xmlns:a16="http://schemas.microsoft.com/office/drawing/2014/main" id="{37D051DE-72F2-43DB-BCB4-A28B1CCCB793}"/>
                </a:ext>
              </a:extLst>
            </p:cNvPr>
            <p:cNvPicPr>
              <a:picLocks noChangeAspect="1"/>
            </p:cNvPicPr>
            <p:nvPr/>
          </p:nvPicPr>
          <p:blipFill>
            <a:blip r:embed="rId2"/>
            <a:stretch>
              <a:fillRect/>
            </a:stretch>
          </p:blipFill>
          <p:spPr>
            <a:xfrm>
              <a:off x="1385339" y="1906622"/>
              <a:ext cx="7309946" cy="3671244"/>
            </a:xfrm>
            <a:prstGeom prst="rect">
              <a:avLst/>
            </a:prstGeom>
          </p:spPr>
        </p:pic>
        <p:sp>
          <p:nvSpPr>
            <p:cNvPr id="6" name="Rectángulo 5">
              <a:extLst>
                <a:ext uri="{FF2B5EF4-FFF2-40B4-BE49-F238E27FC236}">
                  <a16:creationId xmlns:a16="http://schemas.microsoft.com/office/drawing/2014/main" id="{3C66CFD3-1CCA-4DC5-AA9B-3A0FC89603F2}"/>
                </a:ext>
              </a:extLst>
            </p:cNvPr>
            <p:cNvSpPr/>
            <p:nvPr/>
          </p:nvSpPr>
          <p:spPr>
            <a:xfrm>
              <a:off x="3473229" y="497789"/>
              <a:ext cx="3134163" cy="1031168"/>
            </a:xfrm>
            <a:prstGeom prst="rect">
              <a:avLst/>
            </a:prstGeom>
          </p:spPr>
          <p:txBody>
            <a:bodyPr wrap="none">
              <a:spAutoFit/>
            </a:bodyPr>
            <a:lstStyle/>
            <a:p>
              <a:pPr algn="ctr">
                <a:lnSpc>
                  <a:spcPct val="107000"/>
                </a:lnSpc>
                <a:spcAft>
                  <a:spcPts val="762"/>
                </a:spcAft>
              </a:pPr>
              <a:r>
                <a:rPr lang="en-US" sz="4188" b="1" dirty="0" err="1">
                  <a:latin typeface="Times New Roman" panose="02020603050405020304" pitchFamily="18" charset="0"/>
                  <a:ea typeface="Times New Roman" panose="02020603050405020304" pitchFamily="18" charset="0"/>
                  <a:cs typeface="Times New Roman" panose="02020603050405020304" pitchFamily="18" charset="0"/>
                </a:rPr>
                <a:t>AMDock</a:t>
              </a:r>
              <a:endParaRPr lang="es-ES" sz="1523"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975D04AB-7574-4A36-BAF8-6B7E993A4920}"/>
                </a:ext>
              </a:extLst>
            </p:cNvPr>
            <p:cNvSpPr/>
            <p:nvPr/>
          </p:nvSpPr>
          <p:spPr>
            <a:xfrm>
              <a:off x="2520948" y="5834821"/>
              <a:ext cx="5038725" cy="2399993"/>
            </a:xfrm>
            <a:prstGeom prst="rect">
              <a:avLst/>
            </a:prstGeom>
          </p:spPr>
          <p:txBody>
            <a:bodyPr>
              <a:spAutoFit/>
            </a:bodyPr>
            <a:lstStyle/>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endParaRPr lang="en-US" sz="1061" b="1" i="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Assisted Molecular Docking with </a:t>
              </a:r>
            </a:p>
            <a:p>
              <a:pPr algn="ctr">
                <a:lnSpc>
                  <a:spcPct val="107000"/>
                </a:lnSpc>
                <a:spcAft>
                  <a:spcPts val="580"/>
                </a:spcAft>
              </a:pPr>
              <a:r>
                <a:rPr lang="en-US" sz="2000" b="1" i="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 Vina and AutoDock4</a:t>
              </a:r>
              <a:endParaRPr lang="es-ES"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  </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Aft>
                  <a:spcPts val="580"/>
                </a:spcAft>
              </a:pPr>
              <a:r>
                <a:rPr lang="en-US" sz="2611" b="1" dirty="0">
                  <a:latin typeface="Times New Roman" panose="02020603050405020304" pitchFamily="18" charset="0"/>
                  <a:ea typeface="Times New Roman" panose="02020603050405020304" pitchFamily="18" charset="0"/>
                  <a:cs typeface="Times New Roman" panose="02020603050405020304" pitchFamily="18" charset="0"/>
                </a:rPr>
                <a:t>USER MANUAL</a:t>
              </a:r>
              <a:endParaRPr lang="es-ES" sz="1016" dirty="0">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5012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7E30634-3B6E-4C9C-8F23-578A58C54E45}"/>
              </a:ext>
            </a:extLst>
          </p:cNvPr>
          <p:cNvGrpSpPr/>
          <p:nvPr/>
        </p:nvGrpSpPr>
        <p:grpSpPr>
          <a:xfrm>
            <a:off x="951230" y="2324894"/>
            <a:ext cx="5409565" cy="3239023"/>
            <a:chOff x="-47708" y="0"/>
            <a:chExt cx="5410199" cy="3239023"/>
          </a:xfrm>
        </p:grpSpPr>
        <p:sp>
          <p:nvSpPr>
            <p:cNvPr id="3" name="Cuadro de texto 2">
              <a:extLst>
                <a:ext uri="{FF2B5EF4-FFF2-40B4-BE49-F238E27FC236}">
                  <a16:creationId xmlns:a16="http://schemas.microsoft.com/office/drawing/2014/main" id="{6CA892EB-BC11-43AC-8B5D-F755772B810D}"/>
                </a:ext>
              </a:extLst>
            </p:cNvPr>
            <p:cNvSpPr txBox="1">
              <a:spLocks noChangeArrowheads="1"/>
            </p:cNvSpPr>
            <p:nvPr/>
          </p:nvSpPr>
          <p:spPr bwMode="auto">
            <a:xfrm>
              <a:off x="-47708" y="2626996"/>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9. Superposition of predicted complex from box Centered on Hetero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66D7C02-D7FC-437D-8BB4-85E677E08A31}"/>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532" y="0"/>
              <a:ext cx="3502800" cy="2627499"/>
            </a:xfrm>
            <a:prstGeom prst="rect">
              <a:avLst/>
            </a:prstGeom>
            <a:ln>
              <a:noFill/>
            </a:ln>
            <a:effectLst>
              <a:softEdge rad="112500"/>
            </a:effectLst>
          </p:spPr>
        </p:pic>
      </p:grpSp>
    </p:spTree>
    <p:extLst>
      <p:ext uri="{BB962C8B-B14F-4D97-AF65-F5344CB8AC3E}">
        <p14:creationId xmlns:p14="http://schemas.microsoft.com/office/powerpoint/2010/main" val="258885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9E5F9D7-C93E-4714-A98C-C055BC6AA6B1}"/>
              </a:ext>
            </a:extLst>
          </p:cNvPr>
          <p:cNvGrpSpPr/>
          <p:nvPr/>
        </p:nvGrpSpPr>
        <p:grpSpPr>
          <a:xfrm>
            <a:off x="951230" y="2835434"/>
            <a:ext cx="5409565" cy="2468520"/>
            <a:chOff x="119187" y="0"/>
            <a:chExt cx="5410199" cy="2468520"/>
          </a:xfrm>
        </p:grpSpPr>
        <p:pic>
          <p:nvPicPr>
            <p:cNvPr id="3" name="Imagen 2">
              <a:extLst>
                <a:ext uri="{FF2B5EF4-FFF2-40B4-BE49-F238E27FC236}">
                  <a16:creationId xmlns:a16="http://schemas.microsoft.com/office/drawing/2014/main" id="{0DBF90ED-6C17-4AEB-AD48-6A7C21177D2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154" y="0"/>
              <a:ext cx="3747600" cy="2192561"/>
            </a:xfrm>
            <a:prstGeom prst="rect">
              <a:avLst/>
            </a:prstGeom>
            <a:noFill/>
          </p:spPr>
        </p:pic>
        <p:sp>
          <p:nvSpPr>
            <p:cNvPr id="4" name="Cuadro de texto 2">
              <a:extLst>
                <a:ext uri="{FF2B5EF4-FFF2-40B4-BE49-F238E27FC236}">
                  <a16:creationId xmlns:a16="http://schemas.microsoft.com/office/drawing/2014/main" id="{E333B07A-7859-4C21-8C9C-36DE420E7602}"/>
                </a:ext>
              </a:extLst>
            </p:cNvPr>
            <p:cNvSpPr txBox="1">
              <a:spLocks noChangeArrowheads="1"/>
            </p:cNvSpPr>
            <p:nvPr/>
          </p:nvSpPr>
          <p:spPr bwMode="auto">
            <a:xfrm>
              <a:off x="119187" y="2210436"/>
              <a:ext cx="54101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10. Vps34 inhibitors with similar structure.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299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9C07EB3-3143-4DCA-A3DF-A76211A664F0}"/>
              </a:ext>
            </a:extLst>
          </p:cNvPr>
          <p:cNvGrpSpPr/>
          <p:nvPr/>
        </p:nvGrpSpPr>
        <p:grpSpPr>
          <a:xfrm>
            <a:off x="889317" y="2306796"/>
            <a:ext cx="5533390" cy="3275218"/>
            <a:chOff x="-107921" y="0"/>
            <a:chExt cx="5534024" cy="3275218"/>
          </a:xfrm>
        </p:grpSpPr>
        <p:sp>
          <p:nvSpPr>
            <p:cNvPr id="3" name="Cuadro de texto 2">
              <a:extLst>
                <a:ext uri="{FF2B5EF4-FFF2-40B4-BE49-F238E27FC236}">
                  <a16:creationId xmlns:a16="http://schemas.microsoft.com/office/drawing/2014/main" id="{8D10E69E-5121-4588-BAE3-B0D21DD4F4E9}"/>
                </a:ext>
              </a:extLst>
            </p:cNvPr>
            <p:cNvSpPr txBox="1">
              <a:spLocks noChangeArrowheads="1"/>
            </p:cNvSpPr>
            <p:nvPr/>
          </p:nvSpPr>
          <p:spPr bwMode="auto">
            <a:xfrm>
              <a:off x="-107921" y="266319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11. Superposition of predicted complex from box Centered on Hetero with a reference complex (PDB ID: 4UWL).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1675408-8CD5-4F0A-A74D-6D53CE8083AF}"/>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182" y="0"/>
              <a:ext cx="3506400" cy="2629390"/>
            </a:xfrm>
            <a:prstGeom prst="rect">
              <a:avLst/>
            </a:prstGeom>
            <a:ln>
              <a:noFill/>
            </a:ln>
            <a:effectLst>
              <a:softEdge rad="112500"/>
            </a:effectLst>
          </p:spPr>
        </p:pic>
      </p:grpSp>
    </p:spTree>
    <p:extLst>
      <p:ext uri="{BB962C8B-B14F-4D97-AF65-F5344CB8AC3E}">
        <p14:creationId xmlns:p14="http://schemas.microsoft.com/office/powerpoint/2010/main" val="147175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241532D-2329-4D82-BA0A-FFB7E1A32FA3}"/>
              </a:ext>
            </a:extLst>
          </p:cNvPr>
          <p:cNvGrpSpPr/>
          <p:nvPr/>
        </p:nvGrpSpPr>
        <p:grpSpPr>
          <a:xfrm>
            <a:off x="889317" y="1871504"/>
            <a:ext cx="5533390" cy="4347098"/>
            <a:chOff x="155275" y="0"/>
            <a:chExt cx="5534024" cy="4347098"/>
          </a:xfrm>
        </p:grpSpPr>
        <p:sp>
          <p:nvSpPr>
            <p:cNvPr id="3" name="Cuadro de texto 2">
              <a:extLst>
                <a:ext uri="{FF2B5EF4-FFF2-40B4-BE49-F238E27FC236}">
                  <a16:creationId xmlns:a16="http://schemas.microsoft.com/office/drawing/2014/main" id="{B3852A30-7561-473F-8853-DBDE711F7EEC}"/>
                </a:ext>
              </a:extLst>
            </p:cNvPr>
            <p:cNvSpPr txBox="1">
              <a:spLocks noChangeArrowheads="1"/>
            </p:cNvSpPr>
            <p:nvPr/>
          </p:nvSpPr>
          <p:spPr bwMode="auto">
            <a:xfrm>
              <a:off x="155275" y="3735071"/>
              <a:ext cx="5534024"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12. Box Centered on Residues.</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gray cartoon, the selected residues in green sticks and the object generated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in cyan dots. The box is shown in magenta cylinders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8ACD2DE-B47C-40BA-90DC-EF250C4A24A6}"/>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730" y="0"/>
              <a:ext cx="3646800" cy="3634561"/>
            </a:xfrm>
            <a:prstGeom prst="rect">
              <a:avLst/>
            </a:prstGeom>
            <a:noFill/>
            <a:effectLst>
              <a:softEdge rad="114300"/>
            </a:effectLst>
          </p:spPr>
        </p:pic>
      </p:grpSp>
    </p:spTree>
    <p:extLst>
      <p:ext uri="{BB962C8B-B14F-4D97-AF65-F5344CB8AC3E}">
        <p14:creationId xmlns:p14="http://schemas.microsoft.com/office/powerpoint/2010/main" val="34945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DD35EBD-9BDE-42A1-814B-085F7A8B5281}"/>
              </a:ext>
            </a:extLst>
          </p:cNvPr>
          <p:cNvGrpSpPr/>
          <p:nvPr/>
        </p:nvGrpSpPr>
        <p:grpSpPr>
          <a:xfrm>
            <a:off x="951230" y="2308066"/>
            <a:ext cx="5409565" cy="3272678"/>
            <a:chOff x="-87465" y="0"/>
            <a:chExt cx="5410199" cy="3272678"/>
          </a:xfrm>
        </p:grpSpPr>
        <p:sp>
          <p:nvSpPr>
            <p:cNvPr id="3" name="Cuadro de texto 2">
              <a:extLst>
                <a:ext uri="{FF2B5EF4-FFF2-40B4-BE49-F238E27FC236}">
                  <a16:creationId xmlns:a16="http://schemas.microsoft.com/office/drawing/2014/main" id="{4801E75C-E3E7-473B-B9F9-1EE8949C684E}"/>
                </a:ext>
              </a:extLst>
            </p:cNvPr>
            <p:cNvSpPr txBox="1">
              <a:spLocks noChangeArrowheads="1"/>
            </p:cNvSpPr>
            <p:nvPr/>
          </p:nvSpPr>
          <p:spPr bwMode="auto">
            <a:xfrm>
              <a:off x="-87465" y="2660651"/>
              <a:ext cx="5410199"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box Centered on Residue(s) with a reference complex (PDB ID: 4UWH).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412D868-EE2F-4A0C-80EA-6A4B11A2CC8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4677" y="0"/>
              <a:ext cx="3506400" cy="2629390"/>
            </a:xfrm>
            <a:prstGeom prst="rect">
              <a:avLst/>
            </a:prstGeom>
            <a:ln>
              <a:noFill/>
            </a:ln>
            <a:effectLst>
              <a:softEdge rad="112500"/>
            </a:effectLst>
          </p:spPr>
        </p:pic>
      </p:grpSp>
    </p:spTree>
    <p:extLst>
      <p:ext uri="{BB962C8B-B14F-4D97-AF65-F5344CB8AC3E}">
        <p14:creationId xmlns:p14="http://schemas.microsoft.com/office/powerpoint/2010/main" val="366121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C807F018-54CF-4D1E-84E5-343240312C8B}"/>
              </a:ext>
            </a:extLst>
          </p:cNvPr>
          <p:cNvGrpSpPr/>
          <p:nvPr/>
        </p:nvGrpSpPr>
        <p:grpSpPr>
          <a:xfrm>
            <a:off x="917892" y="2318861"/>
            <a:ext cx="5476240" cy="3428060"/>
            <a:chOff x="-203337" y="0"/>
            <a:chExt cx="5476240" cy="3428060"/>
          </a:xfrm>
        </p:grpSpPr>
        <p:sp>
          <p:nvSpPr>
            <p:cNvPr id="3" name="Cuadro de texto 2">
              <a:extLst>
                <a:ext uri="{FF2B5EF4-FFF2-40B4-BE49-F238E27FC236}">
                  <a16:creationId xmlns:a16="http://schemas.microsoft.com/office/drawing/2014/main" id="{D6ABB43D-9EC2-4FD3-9883-AE716D299531}"/>
                </a:ext>
              </a:extLst>
            </p:cNvPr>
            <p:cNvSpPr txBox="1">
              <a:spLocks noChangeArrowheads="1"/>
            </p:cNvSpPr>
            <p:nvPr/>
          </p:nvSpPr>
          <p:spPr bwMode="auto">
            <a:xfrm>
              <a:off x="-203337" y="2639061"/>
              <a:ext cx="5476240" cy="78899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14.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repsented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transparent surface and also contains an object represented as sticks. The box is shown in cylinders and magenta color. Only one box is shown for better clarity.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DE1DDB1-C13A-4D66-BE77-AAF704EC4B7E}"/>
                </a:ext>
              </a:extLst>
            </p:cNvPr>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l="23567" t="3805" r="10811"/>
            <a:stretch/>
          </p:blipFill>
          <p:spPr bwMode="auto">
            <a:xfrm>
              <a:off x="1117103" y="0"/>
              <a:ext cx="3016800" cy="2629863"/>
            </a:xfrm>
            <a:prstGeom prst="rect">
              <a:avLst/>
            </a:prstGeom>
            <a:ln>
              <a:noFill/>
            </a:ln>
            <a:effectLst>
              <a:softEdge rad="112500"/>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65751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B40D8675-B042-4B4F-A7F8-D73506BB486B}"/>
              </a:ext>
            </a:extLst>
          </p:cNvPr>
          <p:cNvGrpSpPr/>
          <p:nvPr/>
        </p:nvGrpSpPr>
        <p:grpSpPr>
          <a:xfrm>
            <a:off x="975360" y="432911"/>
            <a:ext cx="5361305" cy="7175002"/>
            <a:chOff x="-1" y="-2639681"/>
            <a:chExt cx="5361882" cy="7175006"/>
          </a:xfrm>
        </p:grpSpPr>
        <p:pic>
          <p:nvPicPr>
            <p:cNvPr id="3" name="Imagen 2">
              <a:extLst>
                <a:ext uri="{FF2B5EF4-FFF2-40B4-BE49-F238E27FC236}">
                  <a16:creationId xmlns:a16="http://schemas.microsoft.com/office/drawing/2014/main" id="{E90ACF57-DE73-488C-85D7-04A9E5FD9603}"/>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92" y="-2639681"/>
              <a:ext cx="5281758" cy="3958892"/>
            </a:xfrm>
            <a:prstGeom prst="rect">
              <a:avLst/>
            </a:prstGeom>
            <a:noFill/>
          </p:spPr>
        </p:pic>
        <p:grpSp>
          <p:nvGrpSpPr>
            <p:cNvPr id="4" name="Grupo 3">
              <a:extLst>
                <a:ext uri="{FF2B5EF4-FFF2-40B4-BE49-F238E27FC236}">
                  <a16:creationId xmlns:a16="http://schemas.microsoft.com/office/drawing/2014/main" id="{806EB58A-1E2A-4EC5-9008-7EBB9F0480F8}"/>
                </a:ext>
              </a:extLst>
            </p:cNvPr>
            <p:cNvGrpSpPr/>
            <p:nvPr/>
          </p:nvGrpSpPr>
          <p:grpSpPr>
            <a:xfrm>
              <a:off x="-1" y="1388853"/>
              <a:ext cx="5361882" cy="3146472"/>
              <a:chOff x="-90984" y="5337827"/>
              <a:chExt cx="5572196" cy="3103934"/>
            </a:xfrm>
          </p:grpSpPr>
          <p:sp>
            <p:nvSpPr>
              <p:cNvPr id="5" name="Cuadro de texto 2">
                <a:extLst>
                  <a:ext uri="{FF2B5EF4-FFF2-40B4-BE49-F238E27FC236}">
                    <a16:creationId xmlns:a16="http://schemas.microsoft.com/office/drawing/2014/main" id="{E8B971B9-38B7-49E5-9B29-1A2C9E8F32D0}"/>
                  </a:ext>
                </a:extLst>
              </p:cNvPr>
              <p:cNvSpPr txBox="1">
                <a:spLocks noChangeArrowheads="1"/>
              </p:cNvSpPr>
              <p:nvPr/>
            </p:nvSpPr>
            <p:spPr bwMode="auto">
              <a:xfrm>
                <a:off x="-90984" y="7488850"/>
                <a:ext cx="5571596" cy="952911"/>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15. Results from Automatic mode selection.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Up: The table show the sorted list of affinity for each predicted binding site. Down: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Superpsition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of predicted complex from predicted site 2 (left) and 9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rigth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with a reference complex (PDB ID: 4UWH). Receptor is represented as cartoon (green)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BB5B7C8D-35FF-4E0C-990A-61A9D154565E}"/>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24" y="5337827"/>
                <a:ext cx="2781862" cy="2087568"/>
              </a:xfrm>
              <a:prstGeom prst="rect">
                <a:avLst/>
              </a:prstGeom>
              <a:ln>
                <a:noFill/>
              </a:ln>
              <a:effectLst>
                <a:softEdge rad="112500"/>
              </a:effectLst>
            </p:spPr>
          </p:pic>
          <p:pic>
            <p:nvPicPr>
              <p:cNvPr id="7" name="Imagen 6">
                <a:extLst>
                  <a:ext uri="{FF2B5EF4-FFF2-40B4-BE49-F238E27FC236}">
                    <a16:creationId xmlns:a16="http://schemas.microsoft.com/office/drawing/2014/main" id="{7207749F-46CF-462D-86FA-4F6F852C74C4}"/>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534" y="5354760"/>
                <a:ext cx="2785678" cy="2089092"/>
              </a:xfrm>
              <a:prstGeom prst="rect">
                <a:avLst/>
              </a:prstGeom>
              <a:ln>
                <a:noFill/>
              </a:ln>
              <a:effectLst>
                <a:softEdge rad="112500"/>
              </a:effectLst>
            </p:spPr>
          </p:pic>
        </p:grpSp>
      </p:grpSp>
    </p:spTree>
    <p:extLst>
      <p:ext uri="{BB962C8B-B14F-4D97-AF65-F5344CB8AC3E}">
        <p14:creationId xmlns:p14="http://schemas.microsoft.com/office/powerpoint/2010/main" val="252608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A5B12E8-FD9E-4D63-AB7B-9EF6BDC8C3D2}"/>
              </a:ext>
            </a:extLst>
          </p:cNvPr>
          <p:cNvGrpSpPr/>
          <p:nvPr/>
        </p:nvGrpSpPr>
        <p:grpSpPr>
          <a:xfrm>
            <a:off x="900112" y="2084546"/>
            <a:ext cx="5511800" cy="3945423"/>
            <a:chOff x="8625" y="-431366"/>
            <a:chExt cx="5512956" cy="3946080"/>
          </a:xfrm>
        </p:grpSpPr>
        <p:sp>
          <p:nvSpPr>
            <p:cNvPr id="3" name="Cuadro de texto 2">
              <a:extLst>
                <a:ext uri="{FF2B5EF4-FFF2-40B4-BE49-F238E27FC236}">
                  <a16:creationId xmlns:a16="http://schemas.microsoft.com/office/drawing/2014/main" id="{92AD855E-C965-46D3-9185-32406E05B356}"/>
                </a:ext>
              </a:extLst>
            </p:cNvPr>
            <p:cNvSpPr txBox="1">
              <a:spLocks noChangeArrowheads="1"/>
            </p:cNvSpPr>
            <p:nvPr/>
          </p:nvSpPr>
          <p:spPr bwMode="auto">
            <a:xfrm>
              <a:off x="8625" y="3079585"/>
              <a:ext cx="4961889" cy="43512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16. Proteins alignment from “Off-Target Docking”.</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red box highlights the alignment results from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PyMOL</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A185F70-7E97-42B2-9BD8-899D38AEB9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62" y="-431366"/>
              <a:ext cx="5469819" cy="3474418"/>
            </a:xfrm>
            <a:prstGeom prst="rect">
              <a:avLst/>
            </a:prstGeom>
            <a:noFill/>
          </p:spPr>
        </p:pic>
      </p:grpSp>
    </p:spTree>
    <p:extLst>
      <p:ext uri="{BB962C8B-B14F-4D97-AF65-F5344CB8AC3E}">
        <p14:creationId xmlns:p14="http://schemas.microsoft.com/office/powerpoint/2010/main" val="239993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0FEA2A0-94D3-4F9D-84BC-447EB785076B}"/>
              </a:ext>
            </a:extLst>
          </p:cNvPr>
          <p:cNvGrpSpPr/>
          <p:nvPr/>
        </p:nvGrpSpPr>
        <p:grpSpPr>
          <a:xfrm>
            <a:off x="951230" y="2496344"/>
            <a:ext cx="5409565" cy="3121742"/>
            <a:chOff x="-198783" y="0"/>
            <a:chExt cx="5410199" cy="3121742"/>
          </a:xfrm>
        </p:grpSpPr>
        <p:sp>
          <p:nvSpPr>
            <p:cNvPr id="3" name="Cuadro de texto 2">
              <a:extLst>
                <a:ext uri="{FF2B5EF4-FFF2-40B4-BE49-F238E27FC236}">
                  <a16:creationId xmlns:a16="http://schemas.microsoft.com/office/drawing/2014/main" id="{D5F0957E-7ECB-4079-A091-F6F87EBF9C9E}"/>
                </a:ext>
              </a:extLst>
            </p:cNvPr>
            <p:cNvSpPr txBox="1">
              <a:spLocks noChangeArrowheads="1"/>
            </p:cNvSpPr>
            <p:nvPr/>
          </p:nvSpPr>
          <p:spPr bwMode="auto">
            <a:xfrm>
              <a:off x="-198783" y="2686686"/>
              <a:ext cx="5410199" cy="435056"/>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17. Search space definition in Target (Vps34) and Off-Target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Both boxes are Centered on Hetero.</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E36A162-425B-41A9-A9C8-9C6B4D8214B5}"/>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469" y="0"/>
              <a:ext cx="3506400" cy="2629390"/>
            </a:xfrm>
            <a:prstGeom prst="rect">
              <a:avLst/>
            </a:prstGeom>
            <a:ln>
              <a:noFill/>
            </a:ln>
            <a:effectLst>
              <a:softEdge rad="112500"/>
            </a:effectLst>
          </p:spPr>
        </p:pic>
      </p:grpSp>
    </p:spTree>
    <p:extLst>
      <p:ext uri="{BB962C8B-B14F-4D97-AF65-F5344CB8AC3E}">
        <p14:creationId xmlns:p14="http://schemas.microsoft.com/office/powerpoint/2010/main" val="1176206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D7B596C-0F5A-4B62-B420-F4F8E680B9CB}"/>
              </a:ext>
            </a:extLst>
          </p:cNvPr>
          <p:cNvGrpSpPr/>
          <p:nvPr/>
        </p:nvGrpSpPr>
        <p:grpSpPr>
          <a:xfrm>
            <a:off x="935990" y="1986121"/>
            <a:ext cx="5440045" cy="4093637"/>
            <a:chOff x="-76952" y="0"/>
            <a:chExt cx="5943317" cy="4094073"/>
          </a:xfrm>
        </p:grpSpPr>
        <p:pic>
          <p:nvPicPr>
            <p:cNvPr id="3" name="Imagen 2">
              <a:extLst>
                <a:ext uri="{FF2B5EF4-FFF2-40B4-BE49-F238E27FC236}">
                  <a16:creationId xmlns:a16="http://schemas.microsoft.com/office/drawing/2014/main" id="{93F5C1FF-846B-4CF1-B03E-842A20A55CE0}"/>
                </a:ext>
              </a:extLst>
            </p:cNvPr>
            <p:cNvPicPr>
              <a:picLocks noChangeAspect="1"/>
            </p:cNvPicPr>
            <p:nvPr/>
          </p:nvPicPr>
          <p:blipFill rotWithShape="1">
            <a:blip r:embed="rId2">
              <a:extLst>
                <a:ext uri="{28A0092B-C50C-407E-A947-70E740481C1C}">
                  <a14:useLocalDpi xmlns:a14="http://schemas.microsoft.com/office/drawing/2010/main" val="0"/>
                </a:ext>
              </a:extLst>
            </a:blip>
            <a:srcRect b="5419"/>
            <a:stretch/>
          </p:blipFill>
          <p:spPr bwMode="auto">
            <a:xfrm>
              <a:off x="-76952" y="0"/>
              <a:ext cx="5943317" cy="3227347"/>
            </a:xfrm>
            <a:prstGeom prst="rect">
              <a:avLst/>
            </a:prstGeom>
            <a:ln>
              <a:noFill/>
            </a:ln>
            <a:extLst>
              <a:ext uri="{53640926-AAD7-44D8-BBD7-CCE9431645EC}">
                <a14:shadowObscured xmlns:a14="http://schemas.microsoft.com/office/drawing/2010/main"/>
              </a:ext>
            </a:extLst>
          </p:spPr>
        </p:pic>
        <p:sp>
          <p:nvSpPr>
            <p:cNvPr id="4" name="Cuadro de texto 2">
              <a:extLst>
                <a:ext uri="{FF2B5EF4-FFF2-40B4-BE49-F238E27FC236}">
                  <a16:creationId xmlns:a16="http://schemas.microsoft.com/office/drawing/2014/main" id="{3CB7C148-DA0D-4B6C-AAC5-DDD96EF703D3}"/>
                </a:ext>
              </a:extLst>
            </p:cNvPr>
            <p:cNvSpPr txBox="1">
              <a:spLocks noChangeArrowheads="1"/>
            </p:cNvSpPr>
            <p:nvPr/>
          </p:nvSpPr>
          <p:spPr bwMode="auto">
            <a:xfrm>
              <a:off x="-76952" y="3304990"/>
              <a:ext cx="5915313" cy="78908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Off-Target Docking results format of SAR405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againts</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Vps34 and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PI3Kγ</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best pose of SAR405 in complex with Vps34 has an affinity of -9.2 kcal / mol, while with gamma it is -7.3 kcal / mol. According to the experimental data, SAR405 has a higher affinity (~ 25 times) for Vps34 than for PI3Kγ.</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49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480F1EF-5CF7-4AF0-AF03-2865B7452140}"/>
              </a:ext>
            </a:extLst>
          </p:cNvPr>
          <p:cNvGrpSpPr/>
          <p:nvPr/>
        </p:nvGrpSpPr>
        <p:grpSpPr>
          <a:xfrm>
            <a:off x="816609" y="893343"/>
            <a:ext cx="5678805" cy="4926667"/>
            <a:chOff x="-66675" y="0"/>
            <a:chExt cx="5678805" cy="4926667"/>
          </a:xfrm>
        </p:grpSpPr>
        <p:pic>
          <p:nvPicPr>
            <p:cNvPr id="3" name="Imagen 2">
              <a:extLst>
                <a:ext uri="{FF2B5EF4-FFF2-40B4-BE49-F238E27FC236}">
                  <a16:creationId xmlns:a16="http://schemas.microsoft.com/office/drawing/2014/main" id="{57A2967B-5D84-489E-9B8C-82CBE55393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12130" cy="4594860"/>
            </a:xfrm>
            <a:prstGeom prst="rect">
              <a:avLst/>
            </a:prstGeom>
            <a:noFill/>
            <a:ln>
              <a:noFill/>
            </a:ln>
          </p:spPr>
        </p:pic>
        <p:sp>
          <p:nvSpPr>
            <p:cNvPr id="4" name="Cuadro de texto 2">
              <a:extLst>
                <a:ext uri="{FF2B5EF4-FFF2-40B4-BE49-F238E27FC236}">
                  <a16:creationId xmlns:a16="http://schemas.microsoft.com/office/drawing/2014/main" id="{9795BE06-92A6-4B4E-B2EA-280CDFBEF037}"/>
                </a:ext>
              </a:extLst>
            </p:cNvPr>
            <p:cNvSpPr txBox="1">
              <a:spLocks noChangeArrowheads="1"/>
            </p:cNvSpPr>
            <p:nvPr/>
          </p:nvSpPr>
          <p:spPr bwMode="auto">
            <a:xfrm>
              <a:off x="-66675" y="4612342"/>
              <a:ext cx="5486400" cy="314325"/>
            </a:xfrm>
            <a:prstGeom prst="rect">
              <a:avLst/>
            </a:prstGeom>
            <a:no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1.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Workflow</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ES" sz="1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s-E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s-ES"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s-ES" sz="9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grpSp>
    </p:spTree>
    <p:extLst>
      <p:ext uri="{BB962C8B-B14F-4D97-AF65-F5344CB8AC3E}">
        <p14:creationId xmlns:p14="http://schemas.microsoft.com/office/powerpoint/2010/main" val="1016054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E85D4F24-D97C-4EE4-BCCA-74F9CAAB61E8}"/>
              </a:ext>
            </a:extLst>
          </p:cNvPr>
          <p:cNvGrpSpPr/>
          <p:nvPr/>
        </p:nvGrpSpPr>
        <p:grpSpPr>
          <a:xfrm>
            <a:off x="908367" y="2496026"/>
            <a:ext cx="5495290" cy="3122382"/>
            <a:chOff x="-77773" y="3975652"/>
            <a:chExt cx="5495290" cy="3122413"/>
          </a:xfrm>
        </p:grpSpPr>
        <p:sp>
          <p:nvSpPr>
            <p:cNvPr id="3" name="Cuadro de texto 2">
              <a:extLst>
                <a:ext uri="{FF2B5EF4-FFF2-40B4-BE49-F238E27FC236}">
                  <a16:creationId xmlns:a16="http://schemas.microsoft.com/office/drawing/2014/main" id="{6D21B46C-D70C-4F3E-86EF-7BDD5181DBAF}"/>
                </a:ext>
              </a:extLst>
            </p:cNvPr>
            <p:cNvSpPr txBox="1">
              <a:spLocks noChangeArrowheads="1"/>
            </p:cNvSpPr>
            <p:nvPr/>
          </p:nvSpPr>
          <p:spPr bwMode="auto">
            <a:xfrm>
              <a:off x="-77773" y="6663005"/>
              <a:ext cx="5495290" cy="43506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19. Superposition of predicted complex Vps34-SAR405 and a reference structure (PDB ID: 4UWL) (magenta)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8968FCF9-D45C-4482-A74A-AED3EFF2DD17}"/>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148" y="3975652"/>
              <a:ext cx="3506400" cy="2629390"/>
            </a:xfrm>
            <a:prstGeom prst="rect">
              <a:avLst/>
            </a:prstGeom>
            <a:ln>
              <a:noFill/>
            </a:ln>
            <a:effectLst>
              <a:softEdge rad="112500"/>
            </a:effectLst>
          </p:spPr>
        </p:pic>
      </p:grpSp>
    </p:spTree>
    <p:extLst>
      <p:ext uri="{BB962C8B-B14F-4D97-AF65-F5344CB8AC3E}">
        <p14:creationId xmlns:p14="http://schemas.microsoft.com/office/powerpoint/2010/main" val="7169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AFFC3E8-0667-4CBB-BB3E-1F4FC6549C5E}"/>
              </a:ext>
            </a:extLst>
          </p:cNvPr>
          <p:cNvGrpSpPr/>
          <p:nvPr/>
        </p:nvGrpSpPr>
        <p:grpSpPr>
          <a:xfrm>
            <a:off x="865187" y="2728754"/>
            <a:ext cx="5581650" cy="2726055"/>
            <a:chOff x="31805" y="0"/>
            <a:chExt cx="5581650" cy="2726304"/>
          </a:xfrm>
        </p:grpSpPr>
        <p:pic>
          <p:nvPicPr>
            <p:cNvPr id="3" name="image5.png">
              <a:extLst>
                <a:ext uri="{FF2B5EF4-FFF2-40B4-BE49-F238E27FC236}">
                  <a16:creationId xmlns:a16="http://schemas.microsoft.com/office/drawing/2014/main" id="{1DB9FA8B-AE9C-41D4-B34D-9F1102EB867A}"/>
                </a:ext>
              </a:extLst>
            </p:cNvPr>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905" y="0"/>
              <a:ext cx="3103200" cy="2045668"/>
            </a:xfrm>
            <a:prstGeom prst="rect">
              <a:avLst/>
            </a:prstGeom>
          </p:spPr>
        </p:pic>
        <p:sp>
          <p:nvSpPr>
            <p:cNvPr id="4" name="Cuadro de texto 2">
              <a:extLst>
                <a:ext uri="{FF2B5EF4-FFF2-40B4-BE49-F238E27FC236}">
                  <a16:creationId xmlns:a16="http://schemas.microsoft.com/office/drawing/2014/main" id="{0E70396F-2A5F-4960-82AE-3496C3C1C341}"/>
                </a:ext>
              </a:extLst>
            </p:cNvPr>
            <p:cNvSpPr txBox="1">
              <a:spLocks noChangeArrowheads="1"/>
            </p:cNvSpPr>
            <p:nvPr/>
          </p:nvSpPr>
          <p:spPr bwMode="auto">
            <a:xfrm>
              <a:off x="31805" y="2154804"/>
              <a:ext cx="5581650" cy="5715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Figure 20.</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Diagram showing the relationship between enzymes and their cognates substrates and inhibitors.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0167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C530173-70CF-4E51-B3BD-B025F1332EF7}"/>
              </a:ext>
            </a:extLst>
          </p:cNvPr>
          <p:cNvGrpSpPr/>
          <p:nvPr/>
        </p:nvGrpSpPr>
        <p:grpSpPr>
          <a:xfrm>
            <a:off x="848995" y="2526189"/>
            <a:ext cx="5614035" cy="2693083"/>
            <a:chOff x="-168944" y="-135172"/>
            <a:chExt cx="5857274" cy="2732524"/>
          </a:xfrm>
        </p:grpSpPr>
        <p:sp>
          <p:nvSpPr>
            <p:cNvPr id="3" name="Cuadro de texto 2">
              <a:extLst>
                <a:ext uri="{FF2B5EF4-FFF2-40B4-BE49-F238E27FC236}">
                  <a16:creationId xmlns:a16="http://schemas.microsoft.com/office/drawing/2014/main" id="{4CDBCA06-BE3A-48A6-90E2-43B820E9678A}"/>
                </a:ext>
              </a:extLst>
            </p:cNvPr>
            <p:cNvSpPr txBox="1">
              <a:spLocks noChangeArrowheads="1"/>
            </p:cNvSpPr>
            <p:nvPr/>
          </p:nvSpPr>
          <p:spPr bwMode="auto">
            <a:xfrm>
              <a:off x="-168944" y="1815029"/>
              <a:ext cx="5857273" cy="7823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21. Farnesyl transferase ligand site.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Superposition of FPP-CVLS (magenta) and GGPP-CVLS (cyan), in wild-type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Red arrow indicates the steric clash between GGPP and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residue in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active site (</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GGPP-CVLS (cyan), in mutant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active site. The mutation W102</a:t>
              </a:r>
              <a:r>
                <a:rPr lang="es-ES" sz="1000" dirty="0">
                  <a:effectLst/>
                  <a:latin typeface="Times New Roman" panose="02020603050405020304" pitchFamily="18" charset="0"/>
                  <a:ea typeface="Times New Roman" panose="02020603050405020304" pitchFamily="18" charset="0"/>
                  <a:cs typeface="Times New Roman" panose="02020603050405020304" pitchFamily="18" charset="0"/>
                </a:rPr>
                <a:t>β</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 allows GGPP to fit into the active site of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hFTase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A96BB3A-2F32-4E04-8A1E-CB4E082DE7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5172"/>
              <a:ext cx="5688330" cy="1787442"/>
            </a:xfrm>
            <a:prstGeom prst="rect">
              <a:avLst/>
            </a:prstGeom>
            <a:noFill/>
          </p:spPr>
        </p:pic>
      </p:grpSp>
    </p:spTree>
    <p:extLst>
      <p:ext uri="{BB962C8B-B14F-4D97-AF65-F5344CB8AC3E}">
        <p14:creationId xmlns:p14="http://schemas.microsoft.com/office/powerpoint/2010/main" val="259726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235E3D52-AD18-42B0-98FC-E62008CC95DE}"/>
              </a:ext>
            </a:extLst>
          </p:cNvPr>
          <p:cNvGrpSpPr/>
          <p:nvPr/>
        </p:nvGrpSpPr>
        <p:grpSpPr>
          <a:xfrm>
            <a:off x="964882" y="1470184"/>
            <a:ext cx="5382260" cy="5072485"/>
            <a:chOff x="69554" y="0"/>
            <a:chExt cx="5383516" cy="5072644"/>
          </a:xfrm>
        </p:grpSpPr>
        <p:sp>
          <p:nvSpPr>
            <p:cNvPr id="3" name="Cuadro de texto 2">
              <a:extLst>
                <a:ext uri="{FF2B5EF4-FFF2-40B4-BE49-F238E27FC236}">
                  <a16:creationId xmlns:a16="http://schemas.microsoft.com/office/drawing/2014/main" id="{197026C4-FD72-4B8E-8128-47DF4F8D53DC}"/>
                </a:ext>
              </a:extLst>
            </p:cNvPr>
            <p:cNvSpPr txBox="1">
              <a:spLocks noChangeArrowheads="1"/>
            </p:cNvSpPr>
            <p:nvPr/>
          </p:nvSpPr>
          <p:spPr bwMode="auto">
            <a:xfrm>
              <a:off x="69554" y="4637574"/>
              <a:ext cx="5357896" cy="43507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22. The specifications of the new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Target_box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(white)) from a predefined box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T_ref_box</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(magenta)) centered on Residue(s).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33F812B-B471-439E-BEFE-5DCFA2EB15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454" y="0"/>
              <a:ext cx="5371616" cy="4551200"/>
            </a:xfrm>
            <a:prstGeom prst="rect">
              <a:avLst/>
            </a:prstGeom>
            <a:noFill/>
            <a:ln>
              <a:noFill/>
            </a:ln>
          </p:spPr>
        </p:pic>
      </p:grpSp>
    </p:spTree>
    <p:extLst>
      <p:ext uri="{BB962C8B-B14F-4D97-AF65-F5344CB8AC3E}">
        <p14:creationId xmlns:p14="http://schemas.microsoft.com/office/powerpoint/2010/main" val="220369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E5FE0CA-6310-4F26-A134-8909386A03C0}"/>
              </a:ext>
            </a:extLst>
          </p:cNvPr>
          <p:cNvGrpSpPr/>
          <p:nvPr/>
        </p:nvGrpSpPr>
        <p:grpSpPr>
          <a:xfrm>
            <a:off x="976630" y="1735296"/>
            <a:ext cx="5358765" cy="4567195"/>
            <a:chOff x="30480" y="0"/>
            <a:chExt cx="5359399" cy="4567195"/>
          </a:xfrm>
        </p:grpSpPr>
        <p:grpSp>
          <p:nvGrpSpPr>
            <p:cNvPr id="3" name="Grupo 2">
              <a:extLst>
                <a:ext uri="{FF2B5EF4-FFF2-40B4-BE49-F238E27FC236}">
                  <a16:creationId xmlns:a16="http://schemas.microsoft.com/office/drawing/2014/main" id="{85530103-522B-4278-9BBE-E7D66FFDCCAE}"/>
                </a:ext>
              </a:extLst>
            </p:cNvPr>
            <p:cNvGrpSpPr/>
            <p:nvPr/>
          </p:nvGrpSpPr>
          <p:grpSpPr>
            <a:xfrm>
              <a:off x="159303" y="0"/>
              <a:ext cx="5102225" cy="4305300"/>
              <a:chOff x="-158750" y="0"/>
              <a:chExt cx="5102225" cy="4305300"/>
            </a:xfrm>
          </p:grpSpPr>
          <p:pic>
            <p:nvPicPr>
              <p:cNvPr id="5" name="Imagen 4">
                <a:extLst>
                  <a:ext uri="{FF2B5EF4-FFF2-40B4-BE49-F238E27FC236}">
                    <a16:creationId xmlns:a16="http://schemas.microsoft.com/office/drawing/2014/main" id="{EDF4B7EA-CA1B-45B5-97EC-174341C2AB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0" y="0"/>
                <a:ext cx="5102225" cy="4305300"/>
              </a:xfrm>
              <a:prstGeom prst="rect">
                <a:avLst/>
              </a:prstGeom>
              <a:noFill/>
              <a:ln>
                <a:noFill/>
              </a:ln>
            </p:spPr>
          </p:pic>
          <p:sp>
            <p:nvSpPr>
              <p:cNvPr id="6" name="Rectángulo 5">
                <a:extLst>
                  <a:ext uri="{FF2B5EF4-FFF2-40B4-BE49-F238E27FC236}">
                    <a16:creationId xmlns:a16="http://schemas.microsoft.com/office/drawing/2014/main" id="{EDF6D212-46BA-4FF7-938B-BC270F1E68C2}"/>
                  </a:ext>
                </a:extLst>
              </p:cNvPr>
              <p:cNvSpPr/>
              <p:nvPr/>
            </p:nvSpPr>
            <p:spPr>
              <a:xfrm>
                <a:off x="-135172" y="942975"/>
                <a:ext cx="2171700" cy="12382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7" name="Rectángulo 6">
                <a:extLst>
                  <a:ext uri="{FF2B5EF4-FFF2-40B4-BE49-F238E27FC236}">
                    <a16:creationId xmlns:a16="http://schemas.microsoft.com/office/drawing/2014/main" id="{F0EED0C5-9FA6-4253-8BC8-A3D7566D2A33}"/>
                  </a:ext>
                </a:extLst>
              </p:cNvPr>
              <p:cNvSpPr/>
              <p:nvPr/>
            </p:nvSpPr>
            <p:spPr>
              <a:xfrm>
                <a:off x="3077900" y="3543300"/>
                <a:ext cx="476250" cy="1905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8" name="Conector: curvado 7">
                <a:extLst>
                  <a:ext uri="{FF2B5EF4-FFF2-40B4-BE49-F238E27FC236}">
                    <a16:creationId xmlns:a16="http://schemas.microsoft.com/office/drawing/2014/main" id="{280CA1F1-4048-4AA5-B14B-B0304F1B45D1}"/>
                  </a:ext>
                </a:extLst>
              </p:cNvPr>
              <p:cNvCxnSpPr/>
              <p:nvPr/>
            </p:nvCxnSpPr>
            <p:spPr>
              <a:xfrm flipH="1" flipV="1">
                <a:off x="1866900" y="1171575"/>
                <a:ext cx="1162050" cy="2457450"/>
              </a:xfrm>
              <a:prstGeom prst="curvedConnector3">
                <a:avLst>
                  <a:gd name="adj1" fmla="val 104106"/>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Cuadro de texto 2">
              <a:extLst>
                <a:ext uri="{FF2B5EF4-FFF2-40B4-BE49-F238E27FC236}">
                  <a16:creationId xmlns:a16="http://schemas.microsoft.com/office/drawing/2014/main" id="{66180516-BB10-43AA-B470-C2CC5FAD1169}"/>
                </a:ext>
              </a:extLst>
            </p:cNvPr>
            <p:cNvSpPr txBox="1">
              <a:spLocks noChangeArrowheads="1"/>
            </p:cNvSpPr>
            <p:nvPr/>
          </p:nvSpPr>
          <p:spPr bwMode="auto">
            <a:xfrm>
              <a:off x="30480" y="4309111"/>
              <a:ext cx="5359399" cy="25808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23. Instructions for saving box information.</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1479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A5EF7AA-5BAD-4716-B6D4-5EEA0C204420}"/>
              </a:ext>
            </a:extLst>
          </p:cNvPr>
          <p:cNvGrpSpPr/>
          <p:nvPr/>
        </p:nvGrpSpPr>
        <p:grpSpPr>
          <a:xfrm>
            <a:off x="842963" y="3205956"/>
            <a:ext cx="5626100" cy="1771649"/>
            <a:chOff x="8780" y="190831"/>
            <a:chExt cx="5731814" cy="1771835"/>
          </a:xfrm>
        </p:grpSpPr>
        <p:sp>
          <p:nvSpPr>
            <p:cNvPr id="3" name="Cuadro de texto 2">
              <a:extLst>
                <a:ext uri="{FF2B5EF4-FFF2-40B4-BE49-F238E27FC236}">
                  <a16:creationId xmlns:a16="http://schemas.microsoft.com/office/drawing/2014/main" id="{0044C33E-463A-443A-8FF1-43A66E952D2E}"/>
                </a:ext>
              </a:extLst>
            </p:cNvPr>
            <p:cNvSpPr txBox="1">
              <a:spLocks noChangeArrowheads="1"/>
            </p:cNvSpPr>
            <p:nvPr/>
          </p:nvSpPr>
          <p:spPr bwMode="auto">
            <a:xfrm>
              <a:off x="8780" y="1582310"/>
              <a:ext cx="5358765" cy="38035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24. Instructions for saving scene images.</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 name="Grupo 3">
              <a:extLst>
                <a:ext uri="{FF2B5EF4-FFF2-40B4-BE49-F238E27FC236}">
                  <a16:creationId xmlns:a16="http://schemas.microsoft.com/office/drawing/2014/main" id="{0A9A79DA-5967-400F-B5EA-97A2D2C4190F}"/>
                </a:ext>
              </a:extLst>
            </p:cNvPr>
            <p:cNvGrpSpPr/>
            <p:nvPr/>
          </p:nvGrpSpPr>
          <p:grpSpPr>
            <a:xfrm>
              <a:off x="111319" y="190831"/>
              <a:ext cx="5629275" cy="1295400"/>
              <a:chOff x="0" y="0"/>
              <a:chExt cx="5629275" cy="1295400"/>
            </a:xfrm>
          </p:grpSpPr>
          <p:pic>
            <p:nvPicPr>
              <p:cNvPr id="5" name="Imagen 4">
                <a:extLst>
                  <a:ext uri="{FF2B5EF4-FFF2-40B4-BE49-F238E27FC236}">
                    <a16:creationId xmlns:a16="http://schemas.microsoft.com/office/drawing/2014/main" id="{EC20A973-CD38-421E-8CBF-0FCA27361D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5610225" cy="1295400"/>
              </a:xfrm>
              <a:prstGeom prst="rect">
                <a:avLst/>
              </a:prstGeom>
              <a:noFill/>
              <a:ln>
                <a:noFill/>
              </a:ln>
            </p:spPr>
          </p:pic>
          <p:sp>
            <p:nvSpPr>
              <p:cNvPr id="6" name="Cuadro de texto 2">
                <a:extLst>
                  <a:ext uri="{FF2B5EF4-FFF2-40B4-BE49-F238E27FC236}">
                    <a16:creationId xmlns:a16="http://schemas.microsoft.com/office/drawing/2014/main" id="{2757162E-3076-4E09-B49E-4D811DC4C589}"/>
                  </a:ext>
                </a:extLst>
              </p:cNvPr>
              <p:cNvSpPr txBox="1">
                <a:spLocks noChangeArrowheads="1"/>
              </p:cNvSpPr>
              <p:nvPr/>
            </p:nvSpPr>
            <p:spPr bwMode="auto">
              <a:xfrm>
                <a:off x="910741"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2">
                <a:extLst>
                  <a:ext uri="{FF2B5EF4-FFF2-40B4-BE49-F238E27FC236}">
                    <a16:creationId xmlns:a16="http://schemas.microsoft.com/office/drawing/2014/main" id="{0B1F2C32-7919-4683-BD88-21C758DAB36D}"/>
                  </a:ext>
                </a:extLst>
              </p:cNvPr>
              <p:cNvSpPr txBox="1">
                <a:spLocks noChangeArrowheads="1"/>
              </p:cNvSpPr>
              <p:nvPr/>
            </p:nvSpPr>
            <p:spPr bwMode="auto">
              <a:xfrm>
                <a:off x="1343025"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Cuadro de texto 2">
                <a:extLst>
                  <a:ext uri="{FF2B5EF4-FFF2-40B4-BE49-F238E27FC236}">
                    <a16:creationId xmlns:a16="http://schemas.microsoft.com/office/drawing/2014/main" id="{54EBDA8B-A4A4-443A-9E2E-EAEADFF55923}"/>
                  </a:ext>
                </a:extLst>
              </p:cNvPr>
              <p:cNvSpPr txBox="1">
                <a:spLocks noChangeArrowheads="1"/>
              </p:cNvSpPr>
              <p:nvPr/>
            </p:nvSpPr>
            <p:spPr bwMode="auto">
              <a:xfrm>
                <a:off x="1071492" y="58723"/>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Cuadro de texto 2">
                <a:extLst>
                  <a:ext uri="{FF2B5EF4-FFF2-40B4-BE49-F238E27FC236}">
                    <a16:creationId xmlns:a16="http://schemas.microsoft.com/office/drawing/2014/main" id="{6763E638-59E9-40B4-8C60-E43B942A803C}"/>
                  </a:ext>
                </a:extLst>
              </p:cNvPr>
              <p:cNvSpPr txBox="1">
                <a:spLocks noChangeArrowheads="1"/>
              </p:cNvSpPr>
              <p:nvPr/>
            </p:nvSpPr>
            <p:spPr bwMode="auto">
              <a:xfrm>
                <a:off x="5256226" y="293784"/>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Cuadro de texto 2">
                <a:extLst>
                  <a:ext uri="{FF2B5EF4-FFF2-40B4-BE49-F238E27FC236}">
                    <a16:creationId xmlns:a16="http://schemas.microsoft.com/office/drawing/2014/main" id="{00513690-B343-432C-942A-85102B44AA99}"/>
                  </a:ext>
                </a:extLst>
              </p:cNvPr>
              <p:cNvSpPr txBox="1">
                <a:spLocks noChangeArrowheads="1"/>
              </p:cNvSpPr>
              <p:nvPr/>
            </p:nvSpPr>
            <p:spPr bwMode="auto">
              <a:xfrm>
                <a:off x="0" y="66675"/>
                <a:ext cx="2381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endParaRPr lang="es-ES" sz="1100">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2968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5E2E1DBF-3B84-4076-8C6B-F0B9BC13F859}"/>
              </a:ext>
            </a:extLst>
          </p:cNvPr>
          <p:cNvGrpSpPr/>
          <p:nvPr/>
        </p:nvGrpSpPr>
        <p:grpSpPr>
          <a:xfrm>
            <a:off x="1036102" y="2591754"/>
            <a:ext cx="5239820" cy="3246275"/>
            <a:chOff x="1036102" y="2591754"/>
            <a:chExt cx="5239820" cy="3246275"/>
          </a:xfrm>
        </p:grpSpPr>
        <p:pic>
          <p:nvPicPr>
            <p:cNvPr id="3" name="Imagen 2" descr="Imagen que contiene collar, luz, flor&#10;&#10;Descripción generada automáticamente">
              <a:extLst>
                <a:ext uri="{FF2B5EF4-FFF2-40B4-BE49-F238E27FC236}">
                  <a16:creationId xmlns:a16="http://schemas.microsoft.com/office/drawing/2014/main" id="{F34C3F7C-976B-4EAF-BF11-E16C8F610AE9}"/>
                </a:ext>
              </a:extLst>
            </p:cNvPr>
            <p:cNvPicPr>
              <a:picLocks noChangeAspect="1"/>
            </p:cNvPicPr>
            <p:nvPr/>
          </p:nvPicPr>
          <p:blipFill rotWithShape="1">
            <a:blip r:embed="rId2">
              <a:extLst>
                <a:ext uri="{28A0092B-C50C-407E-A947-70E740481C1C}">
                  <a14:useLocalDpi xmlns:a14="http://schemas.microsoft.com/office/drawing/2010/main" val="0"/>
                </a:ext>
              </a:extLst>
            </a:blip>
            <a:srcRect l="22482" t="13585" r="5858" b="17485"/>
            <a:stretch/>
          </p:blipFill>
          <p:spPr>
            <a:xfrm>
              <a:off x="1036102" y="2591754"/>
              <a:ext cx="5239820" cy="3000054"/>
            </a:xfrm>
            <a:prstGeom prst="rect">
              <a:avLst/>
            </a:prstGeom>
            <a:ln>
              <a:noFill/>
            </a:ln>
            <a:effectLst>
              <a:softEdge rad="112500"/>
            </a:effectLst>
          </p:spPr>
        </p:pic>
        <p:sp>
          <p:nvSpPr>
            <p:cNvPr id="4" name="Rectángulo 3">
              <a:extLst>
                <a:ext uri="{FF2B5EF4-FFF2-40B4-BE49-F238E27FC236}">
                  <a16:creationId xmlns:a16="http://schemas.microsoft.com/office/drawing/2014/main" id="{A7A7A6CD-EBDD-4BA7-BB3C-28A83B27AA72}"/>
                </a:ext>
              </a:extLst>
            </p:cNvPr>
            <p:cNvSpPr/>
            <p:nvPr/>
          </p:nvSpPr>
          <p:spPr>
            <a:xfrm>
              <a:off x="1036102" y="5591808"/>
              <a:ext cx="19784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25. Box Centered on X77.</a:t>
              </a:r>
              <a:endParaRPr lang="es-ES" sz="1000" dirty="0"/>
            </a:p>
          </p:txBody>
        </p:sp>
      </p:grpSp>
    </p:spTree>
    <p:extLst>
      <p:ext uri="{BB962C8B-B14F-4D97-AF65-F5344CB8AC3E}">
        <p14:creationId xmlns:p14="http://schemas.microsoft.com/office/powerpoint/2010/main" val="323068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0A8B4F35-326C-4A68-BEFF-152A7056E1B0}"/>
              </a:ext>
            </a:extLst>
          </p:cNvPr>
          <p:cNvGrpSpPr/>
          <p:nvPr/>
        </p:nvGrpSpPr>
        <p:grpSpPr>
          <a:xfrm>
            <a:off x="0" y="2094003"/>
            <a:ext cx="7312025" cy="3854375"/>
            <a:chOff x="0" y="2094003"/>
            <a:chExt cx="7312025" cy="3854375"/>
          </a:xfrm>
        </p:grpSpPr>
        <p:pic>
          <p:nvPicPr>
            <p:cNvPr id="3" name="Imagen 2" descr="Captura de pantalla de computadora&#10;&#10;Descripción generada automáticamente">
              <a:extLst>
                <a:ext uri="{FF2B5EF4-FFF2-40B4-BE49-F238E27FC236}">
                  <a16:creationId xmlns:a16="http://schemas.microsoft.com/office/drawing/2014/main" id="{200B0439-8E08-4E5F-8AB5-220BD269699B}"/>
                </a:ext>
              </a:extLst>
            </p:cNvPr>
            <p:cNvPicPr>
              <a:picLocks noChangeAspect="1"/>
            </p:cNvPicPr>
            <p:nvPr/>
          </p:nvPicPr>
          <p:blipFill rotWithShape="1">
            <a:blip r:embed="rId2">
              <a:extLst>
                <a:ext uri="{28A0092B-C50C-407E-A947-70E740481C1C}">
                  <a14:useLocalDpi xmlns:a14="http://schemas.microsoft.com/office/drawing/2010/main" val="0"/>
                </a:ext>
              </a:extLst>
            </a:blip>
            <a:srcRect b="9695"/>
            <a:stretch/>
          </p:blipFill>
          <p:spPr>
            <a:xfrm>
              <a:off x="0" y="2094003"/>
              <a:ext cx="7312025" cy="3608154"/>
            </a:xfrm>
            <a:prstGeom prst="rect">
              <a:avLst/>
            </a:prstGeom>
          </p:spPr>
        </p:pic>
        <p:sp>
          <p:nvSpPr>
            <p:cNvPr id="4" name="Rectángulo 3">
              <a:extLst>
                <a:ext uri="{FF2B5EF4-FFF2-40B4-BE49-F238E27FC236}">
                  <a16:creationId xmlns:a16="http://schemas.microsoft.com/office/drawing/2014/main" id="{EAD016AE-CBBE-4805-90C4-F4EEA8333CCD}"/>
                </a:ext>
              </a:extLst>
            </p:cNvPr>
            <p:cNvSpPr/>
            <p:nvPr/>
          </p:nvSpPr>
          <p:spPr>
            <a:xfrm>
              <a:off x="0" y="5702157"/>
              <a:ext cx="2369559"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26. Results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05499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BF0C79CB-5EDB-47C3-B1ED-66D79B61A4D9}"/>
              </a:ext>
            </a:extLst>
          </p:cNvPr>
          <p:cNvGrpSpPr/>
          <p:nvPr/>
        </p:nvGrpSpPr>
        <p:grpSpPr>
          <a:xfrm>
            <a:off x="496095" y="2302193"/>
            <a:ext cx="6319835" cy="2036603"/>
            <a:chOff x="496095" y="2302193"/>
            <a:chExt cx="6319835" cy="2036603"/>
          </a:xfrm>
        </p:grpSpPr>
        <p:pic>
          <p:nvPicPr>
            <p:cNvPr id="3" name="Imagen 2">
              <a:extLst>
                <a:ext uri="{FF2B5EF4-FFF2-40B4-BE49-F238E27FC236}">
                  <a16:creationId xmlns:a16="http://schemas.microsoft.com/office/drawing/2014/main" id="{B0BA2A01-EF82-40DA-A452-6AC1B1CA6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95" y="2302193"/>
              <a:ext cx="3006582" cy="1789588"/>
            </a:xfrm>
            <a:prstGeom prst="rect">
              <a:avLst/>
            </a:prstGeom>
            <a:ln>
              <a:noFill/>
            </a:ln>
            <a:effectLst>
              <a:softEdge rad="112500"/>
            </a:effectLst>
          </p:spPr>
        </p:pic>
        <p:pic>
          <p:nvPicPr>
            <p:cNvPr id="5" name="Imagen 4">
              <a:extLst>
                <a:ext uri="{FF2B5EF4-FFF2-40B4-BE49-F238E27FC236}">
                  <a16:creationId xmlns:a16="http://schemas.microsoft.com/office/drawing/2014/main" id="{34643BAB-265F-487B-8CAB-8B41A8E4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302581"/>
              <a:ext cx="3005930" cy="1789200"/>
            </a:xfrm>
            <a:prstGeom prst="rect">
              <a:avLst/>
            </a:prstGeom>
            <a:ln>
              <a:noFill/>
            </a:ln>
            <a:effectLst>
              <a:softEdge rad="112500"/>
            </a:effectLst>
          </p:spPr>
        </p:pic>
        <p:sp>
          <p:nvSpPr>
            <p:cNvPr id="6" name="Rectángulo 5">
              <a:extLst>
                <a:ext uri="{FF2B5EF4-FFF2-40B4-BE49-F238E27FC236}">
                  <a16:creationId xmlns:a16="http://schemas.microsoft.com/office/drawing/2014/main" id="{78A0AF40-BEE8-4F46-B6F3-90944CF7F996}"/>
                </a:ext>
              </a:extLst>
            </p:cNvPr>
            <p:cNvSpPr/>
            <p:nvPr/>
          </p:nvSpPr>
          <p:spPr>
            <a:xfrm>
              <a:off x="506462" y="4092575"/>
              <a:ext cx="2815194"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27. Predicted poses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a:t>
              </a:r>
              <a:endParaRPr lang="es-ES" sz="1000" dirty="0"/>
            </a:p>
          </p:txBody>
        </p:sp>
      </p:grpSp>
    </p:spTree>
    <p:extLst>
      <p:ext uri="{BB962C8B-B14F-4D97-AF65-F5344CB8AC3E}">
        <p14:creationId xmlns:p14="http://schemas.microsoft.com/office/powerpoint/2010/main" val="257494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E87D673F-8DBB-4FDC-8013-73C57CA2C1F6}"/>
              </a:ext>
            </a:extLst>
          </p:cNvPr>
          <p:cNvGrpSpPr/>
          <p:nvPr/>
        </p:nvGrpSpPr>
        <p:grpSpPr>
          <a:xfrm>
            <a:off x="-1" y="2014188"/>
            <a:ext cx="7312025" cy="3772265"/>
            <a:chOff x="-1" y="2014188"/>
            <a:chExt cx="7312025" cy="3772265"/>
          </a:xfrm>
        </p:grpSpPr>
        <p:pic>
          <p:nvPicPr>
            <p:cNvPr id="2" name="Imagen 1">
              <a:extLst>
                <a:ext uri="{FF2B5EF4-FFF2-40B4-BE49-F238E27FC236}">
                  <a16:creationId xmlns:a16="http://schemas.microsoft.com/office/drawing/2014/main" id="{4C799874-5415-422C-9137-684884326078}"/>
                </a:ext>
              </a:extLst>
            </p:cNvPr>
            <p:cNvPicPr>
              <a:picLocks noChangeAspect="1"/>
            </p:cNvPicPr>
            <p:nvPr/>
          </p:nvPicPr>
          <p:blipFill rotWithShape="1">
            <a:blip r:embed="rId2"/>
            <a:srcRect b="14373"/>
            <a:stretch/>
          </p:blipFill>
          <p:spPr>
            <a:xfrm>
              <a:off x="-1" y="2014188"/>
              <a:ext cx="7312025" cy="3557938"/>
            </a:xfrm>
            <a:prstGeom prst="rect">
              <a:avLst/>
            </a:prstGeom>
          </p:spPr>
        </p:pic>
        <p:sp>
          <p:nvSpPr>
            <p:cNvPr id="3" name="Rectángulo 2">
              <a:extLst>
                <a:ext uri="{FF2B5EF4-FFF2-40B4-BE49-F238E27FC236}">
                  <a16:creationId xmlns:a16="http://schemas.microsoft.com/office/drawing/2014/main" id="{4C78AEA1-684F-45C0-A949-B7096EEF7A3A}"/>
                </a:ext>
              </a:extLst>
            </p:cNvPr>
            <p:cNvSpPr/>
            <p:nvPr/>
          </p:nvSpPr>
          <p:spPr>
            <a:xfrm>
              <a:off x="0" y="5540232"/>
              <a:ext cx="2138727"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28. Results from Autodock4.</a:t>
              </a:r>
              <a:endParaRPr lang="es-ES" sz="1000" dirty="0"/>
            </a:p>
          </p:txBody>
        </p:sp>
      </p:grpSp>
    </p:spTree>
    <p:extLst>
      <p:ext uri="{BB962C8B-B14F-4D97-AF65-F5344CB8AC3E}">
        <p14:creationId xmlns:p14="http://schemas.microsoft.com/office/powerpoint/2010/main" val="225282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AB1C162A-7E93-4541-AFA0-88B8D495EE85}"/>
              </a:ext>
            </a:extLst>
          </p:cNvPr>
          <p:cNvGrpSpPr/>
          <p:nvPr/>
        </p:nvGrpSpPr>
        <p:grpSpPr>
          <a:xfrm>
            <a:off x="832167" y="2178526"/>
            <a:ext cx="5945151" cy="3729090"/>
            <a:chOff x="-66675" y="0"/>
            <a:chExt cx="5945151" cy="3729167"/>
          </a:xfrm>
        </p:grpSpPr>
        <p:sp>
          <p:nvSpPr>
            <p:cNvPr id="3" name="Cuadro de texto 2">
              <a:extLst>
                <a:ext uri="{FF2B5EF4-FFF2-40B4-BE49-F238E27FC236}">
                  <a16:creationId xmlns:a16="http://schemas.microsoft.com/office/drawing/2014/main" id="{76990AF9-6638-4B1B-AD1F-4606CC591065}"/>
                </a:ext>
              </a:extLst>
            </p:cNvPr>
            <p:cNvSpPr txBox="1">
              <a:spLocks noChangeArrowheads="1"/>
            </p:cNvSpPr>
            <p:nvPr/>
          </p:nvSpPr>
          <p:spPr bwMode="auto">
            <a:xfrm>
              <a:off x="-66675" y="3199844"/>
              <a:ext cx="5945151" cy="529323"/>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2.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components.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From left to right: Home,</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Docking Options, Results Analysis, Configuration and Info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7B3B9C2-1BBD-44A8-8304-E54A11ED0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015" cy="3143250"/>
            </a:xfrm>
            <a:prstGeom prst="rect">
              <a:avLst/>
            </a:prstGeom>
            <a:noFill/>
          </p:spPr>
        </p:pic>
      </p:grpSp>
    </p:spTree>
    <p:extLst>
      <p:ext uri="{BB962C8B-B14F-4D97-AF65-F5344CB8AC3E}">
        <p14:creationId xmlns:p14="http://schemas.microsoft.com/office/powerpoint/2010/main" val="119602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E8ED05F0-88AF-4B05-92CB-BA2E7B3075BB}"/>
              </a:ext>
            </a:extLst>
          </p:cNvPr>
          <p:cNvGrpSpPr/>
          <p:nvPr/>
        </p:nvGrpSpPr>
        <p:grpSpPr>
          <a:xfrm>
            <a:off x="650083" y="2303375"/>
            <a:ext cx="6129224" cy="2034627"/>
            <a:chOff x="650083" y="2303375"/>
            <a:chExt cx="6129224" cy="2034627"/>
          </a:xfrm>
        </p:grpSpPr>
        <p:pic>
          <p:nvPicPr>
            <p:cNvPr id="3" name="Imagen 2">
              <a:extLst>
                <a:ext uri="{FF2B5EF4-FFF2-40B4-BE49-F238E27FC236}">
                  <a16:creationId xmlns:a16="http://schemas.microsoft.com/office/drawing/2014/main" id="{4ADCF2B1-D937-4EE8-88DA-70D29160D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3" y="2303375"/>
              <a:ext cx="3005930" cy="1789200"/>
            </a:xfrm>
            <a:prstGeom prst="rect">
              <a:avLst/>
            </a:prstGeom>
            <a:ln>
              <a:noFill/>
            </a:ln>
            <a:effectLst>
              <a:softEdge rad="112500"/>
            </a:effectLst>
          </p:spPr>
        </p:pic>
        <p:pic>
          <p:nvPicPr>
            <p:cNvPr id="5" name="Imagen 4" descr="Imagen que contiene computadora&#10;&#10;Descripción generada automáticamente">
              <a:extLst>
                <a:ext uri="{FF2B5EF4-FFF2-40B4-BE49-F238E27FC236}">
                  <a16:creationId xmlns:a16="http://schemas.microsoft.com/office/drawing/2014/main" id="{F3A43DEF-808E-4434-9622-41E6DD9E5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33" y="2303375"/>
              <a:ext cx="3024074" cy="1800000"/>
            </a:xfrm>
            <a:prstGeom prst="rect">
              <a:avLst/>
            </a:prstGeom>
            <a:ln>
              <a:noFill/>
            </a:ln>
            <a:effectLst>
              <a:softEdge rad="112500"/>
            </a:effectLst>
          </p:spPr>
        </p:pic>
        <p:sp>
          <p:nvSpPr>
            <p:cNvPr id="6" name="Rectángulo 5">
              <a:extLst>
                <a:ext uri="{FF2B5EF4-FFF2-40B4-BE49-F238E27FC236}">
                  <a16:creationId xmlns:a16="http://schemas.microsoft.com/office/drawing/2014/main" id="{BDDFC18A-FC1B-4128-B49B-593EE701C7E0}"/>
                </a:ext>
              </a:extLst>
            </p:cNvPr>
            <p:cNvSpPr/>
            <p:nvPr/>
          </p:nvSpPr>
          <p:spPr>
            <a:xfrm>
              <a:off x="650083" y="4091781"/>
              <a:ext cx="2592376"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29. Predicted poses from Autodock4.</a:t>
              </a:r>
              <a:endParaRPr lang="es-ES" sz="1000" dirty="0"/>
            </a:p>
          </p:txBody>
        </p:sp>
      </p:grpSp>
    </p:spTree>
    <p:extLst>
      <p:ext uri="{BB962C8B-B14F-4D97-AF65-F5344CB8AC3E}">
        <p14:creationId xmlns:p14="http://schemas.microsoft.com/office/powerpoint/2010/main" val="1328682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29DA78FF-D702-420D-B9F2-143FC1CFB2A1}"/>
              </a:ext>
            </a:extLst>
          </p:cNvPr>
          <p:cNvGrpSpPr/>
          <p:nvPr/>
        </p:nvGrpSpPr>
        <p:grpSpPr>
          <a:xfrm>
            <a:off x="1036102" y="3123471"/>
            <a:ext cx="2945442" cy="2714558"/>
            <a:chOff x="1036102" y="3123471"/>
            <a:chExt cx="2945442" cy="2714558"/>
          </a:xfrm>
        </p:grpSpPr>
        <p:sp>
          <p:nvSpPr>
            <p:cNvPr id="2" name="Rectángulo 1">
              <a:extLst>
                <a:ext uri="{FF2B5EF4-FFF2-40B4-BE49-F238E27FC236}">
                  <a16:creationId xmlns:a16="http://schemas.microsoft.com/office/drawing/2014/main" id="{19C59689-F476-472F-9ADB-C386199F13AF}"/>
                </a:ext>
              </a:extLst>
            </p:cNvPr>
            <p:cNvSpPr/>
            <p:nvPr/>
          </p:nvSpPr>
          <p:spPr>
            <a:xfrm>
              <a:off x="1036102" y="5591808"/>
              <a:ext cx="1999265"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30. Box Centered on IXO.</a:t>
              </a:r>
              <a:endParaRPr lang="es-ES" sz="1000" dirty="0"/>
            </a:p>
          </p:txBody>
        </p:sp>
        <p:pic>
          <p:nvPicPr>
            <p:cNvPr id="6" name="Imagen 5" descr="Imagen que contiene collar&#10;&#10;Descripción generada automáticamente">
              <a:extLst>
                <a:ext uri="{FF2B5EF4-FFF2-40B4-BE49-F238E27FC236}">
                  <a16:creationId xmlns:a16="http://schemas.microsoft.com/office/drawing/2014/main" id="{1DAFCF1C-AF4E-4DEA-82F4-309085F3D61D}"/>
                </a:ext>
              </a:extLst>
            </p:cNvPr>
            <p:cNvPicPr>
              <a:picLocks noChangeAspect="1"/>
            </p:cNvPicPr>
            <p:nvPr/>
          </p:nvPicPr>
          <p:blipFill rotWithShape="1">
            <a:blip r:embed="rId2">
              <a:extLst>
                <a:ext uri="{28A0092B-C50C-407E-A947-70E740481C1C}">
                  <a14:useLocalDpi xmlns:a14="http://schemas.microsoft.com/office/drawing/2010/main" val="0"/>
                </a:ext>
              </a:extLst>
            </a:blip>
            <a:srcRect l="16927" t="18547" r="20925"/>
            <a:stretch/>
          </p:blipFill>
          <p:spPr>
            <a:xfrm>
              <a:off x="1036102" y="3123471"/>
              <a:ext cx="2945442" cy="2372166"/>
            </a:xfrm>
            <a:prstGeom prst="rect">
              <a:avLst/>
            </a:prstGeom>
          </p:spPr>
        </p:pic>
      </p:grpSp>
    </p:spTree>
    <p:extLst>
      <p:ext uri="{BB962C8B-B14F-4D97-AF65-F5344CB8AC3E}">
        <p14:creationId xmlns:p14="http://schemas.microsoft.com/office/powerpoint/2010/main" val="2622070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7FE1782E-573E-49E7-9A2D-5E723C26D11D}"/>
              </a:ext>
            </a:extLst>
          </p:cNvPr>
          <p:cNvGrpSpPr/>
          <p:nvPr/>
        </p:nvGrpSpPr>
        <p:grpSpPr>
          <a:xfrm>
            <a:off x="951230" y="2589170"/>
            <a:ext cx="5409565" cy="2974747"/>
            <a:chOff x="951230" y="2589170"/>
            <a:chExt cx="5409565" cy="2974747"/>
          </a:xfrm>
        </p:grpSpPr>
        <p:sp>
          <p:nvSpPr>
            <p:cNvPr id="3" name="Cuadro de texto 2">
              <a:extLst>
                <a:ext uri="{FF2B5EF4-FFF2-40B4-BE49-F238E27FC236}">
                  <a16:creationId xmlns:a16="http://schemas.microsoft.com/office/drawing/2014/main" id="{48CE1CAE-A246-4285-B82B-B45854039F13}"/>
                </a:ext>
              </a:extLst>
            </p:cNvPr>
            <p:cNvSpPr txBox="1">
              <a:spLocks noChangeArrowheads="1"/>
            </p:cNvSpPr>
            <p:nvPr/>
          </p:nvSpPr>
          <p:spPr bwMode="auto">
            <a:xfrm>
              <a:off x="951230" y="4951890"/>
              <a:ext cx="540956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31. Superposition of predicted complex from box Centered on Hetero with a reference complex (PDB ID: 4MQT).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represented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Imagen 4" descr="Imagen que contiene taza, café, comida, caliente&#10;&#10;Descripción generada automáticamente">
              <a:extLst>
                <a:ext uri="{FF2B5EF4-FFF2-40B4-BE49-F238E27FC236}">
                  <a16:creationId xmlns:a16="http://schemas.microsoft.com/office/drawing/2014/main" id="{7D88A303-C8CD-4C54-9384-E6FF5DFA0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621" y="2589170"/>
              <a:ext cx="4077212" cy="2292693"/>
            </a:xfrm>
            <a:prstGeom prst="rect">
              <a:avLst/>
            </a:prstGeom>
            <a:ln>
              <a:noFill/>
            </a:ln>
            <a:effectLst>
              <a:outerShdw blurRad="292100" dist="139700" dir="2700000" algn="tl" rotWithShape="0">
                <a:srgbClr val="333333">
                  <a:alpha val="65000"/>
                </a:srgbClr>
              </a:outerShdw>
            </a:effectLst>
          </p:spPr>
        </p:pic>
        <p:sp>
          <p:nvSpPr>
            <p:cNvPr id="6" name="Rectángulo 5">
              <a:extLst>
                <a:ext uri="{FF2B5EF4-FFF2-40B4-BE49-F238E27FC236}">
                  <a16:creationId xmlns:a16="http://schemas.microsoft.com/office/drawing/2014/main" id="{AF122C7F-000A-43AE-9772-7BA4983F6507}"/>
                </a:ext>
              </a:extLst>
            </p:cNvPr>
            <p:cNvSpPr/>
            <p:nvPr/>
          </p:nvSpPr>
          <p:spPr>
            <a:xfrm>
              <a:off x="1747303" y="4041898"/>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D103</a:t>
              </a:r>
              <a:endParaRPr lang="es-ES" sz="1000" dirty="0"/>
            </a:p>
          </p:txBody>
        </p:sp>
        <p:sp>
          <p:nvSpPr>
            <p:cNvPr id="7" name="Rectángulo 6">
              <a:extLst>
                <a:ext uri="{FF2B5EF4-FFF2-40B4-BE49-F238E27FC236}">
                  <a16:creationId xmlns:a16="http://schemas.microsoft.com/office/drawing/2014/main" id="{B45EC64E-EA3A-4907-BA32-354B19363809}"/>
                </a:ext>
              </a:extLst>
            </p:cNvPr>
            <p:cNvSpPr/>
            <p:nvPr/>
          </p:nvSpPr>
          <p:spPr>
            <a:xfrm>
              <a:off x="2600659" y="4377445"/>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Y426</a:t>
              </a:r>
              <a:endParaRPr lang="es-ES" sz="1000" dirty="0"/>
            </a:p>
          </p:txBody>
        </p:sp>
        <p:sp>
          <p:nvSpPr>
            <p:cNvPr id="8" name="Rectángulo 7">
              <a:extLst>
                <a:ext uri="{FF2B5EF4-FFF2-40B4-BE49-F238E27FC236}">
                  <a16:creationId xmlns:a16="http://schemas.microsoft.com/office/drawing/2014/main" id="{74C26C99-C666-4B4D-A3DA-75A2A4087346}"/>
                </a:ext>
              </a:extLst>
            </p:cNvPr>
            <p:cNvSpPr/>
            <p:nvPr/>
          </p:nvSpPr>
          <p:spPr>
            <a:xfrm>
              <a:off x="3205068" y="4045923"/>
              <a:ext cx="470000"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Y403</a:t>
              </a:r>
              <a:endParaRPr lang="es-ES" sz="1000" dirty="0"/>
            </a:p>
          </p:txBody>
        </p:sp>
      </p:grpSp>
    </p:spTree>
    <p:extLst>
      <p:ext uri="{BB962C8B-B14F-4D97-AF65-F5344CB8AC3E}">
        <p14:creationId xmlns:p14="http://schemas.microsoft.com/office/powerpoint/2010/main" val="2330009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980456C5-34B0-4644-9B4E-B6F9FCA80888}"/>
              </a:ext>
            </a:extLst>
          </p:cNvPr>
          <p:cNvGrpSpPr/>
          <p:nvPr/>
        </p:nvGrpSpPr>
        <p:grpSpPr>
          <a:xfrm>
            <a:off x="1514764" y="2438400"/>
            <a:ext cx="5476240" cy="3115081"/>
            <a:chOff x="1514764" y="2438400"/>
            <a:chExt cx="5476240" cy="3115081"/>
          </a:xfrm>
        </p:grpSpPr>
        <p:pic>
          <p:nvPicPr>
            <p:cNvPr id="3" name="Imagen 2" descr="Imagen que contiene flor, tabla, collar&#10;&#10;Descripción generada automáticamente">
              <a:extLst>
                <a:ext uri="{FF2B5EF4-FFF2-40B4-BE49-F238E27FC236}">
                  <a16:creationId xmlns:a16="http://schemas.microsoft.com/office/drawing/2014/main" id="{DBFE44BC-4D93-4FC4-905B-C511BF7EF486}"/>
                </a:ext>
              </a:extLst>
            </p:cNvPr>
            <p:cNvPicPr>
              <a:picLocks noChangeAspect="1"/>
            </p:cNvPicPr>
            <p:nvPr/>
          </p:nvPicPr>
          <p:blipFill rotWithShape="1">
            <a:blip r:embed="rId2">
              <a:extLst>
                <a:ext uri="{28A0092B-C50C-407E-A947-70E740481C1C}">
                  <a14:useLocalDpi xmlns:a14="http://schemas.microsoft.com/office/drawing/2010/main" val="0"/>
                </a:ext>
              </a:extLst>
            </a:blip>
            <a:srcRect l="20716" t="13202" r="33810" b="30679"/>
            <a:stretch/>
          </p:blipFill>
          <p:spPr>
            <a:xfrm>
              <a:off x="1514764" y="2438400"/>
              <a:ext cx="3325091" cy="2521527"/>
            </a:xfrm>
            <a:prstGeom prst="rect">
              <a:avLst/>
            </a:prstGeom>
          </p:spPr>
        </p:pic>
        <p:sp>
          <p:nvSpPr>
            <p:cNvPr id="4" name="Cuadro de texto 2">
              <a:extLst>
                <a:ext uri="{FF2B5EF4-FFF2-40B4-BE49-F238E27FC236}">
                  <a16:creationId xmlns:a16="http://schemas.microsoft.com/office/drawing/2014/main" id="{16931448-CC81-4D5B-837D-E1C2EAF6755A}"/>
                </a:ext>
              </a:extLst>
            </p:cNvPr>
            <p:cNvSpPr txBox="1">
              <a:spLocks noChangeArrowheads="1"/>
            </p:cNvSpPr>
            <p:nvPr/>
          </p:nvSpPr>
          <p:spPr bwMode="auto">
            <a:xfrm>
              <a:off x="1514764" y="4941454"/>
              <a:ext cx="5476240"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32. Automatic mode Search Space determination.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is represented gray cartoon. Each binding site predicted by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AutoLigand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is represented as transparent surface and contains an object represented as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5596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42E20954-0301-4ADA-8601-E02268A04EE6}"/>
              </a:ext>
            </a:extLst>
          </p:cNvPr>
          <p:cNvGrpSpPr/>
          <p:nvPr/>
        </p:nvGrpSpPr>
        <p:grpSpPr>
          <a:xfrm>
            <a:off x="0" y="2035937"/>
            <a:ext cx="7312025" cy="4472610"/>
            <a:chOff x="0" y="2035937"/>
            <a:chExt cx="7312025" cy="4472610"/>
          </a:xfrm>
        </p:grpSpPr>
        <p:pic>
          <p:nvPicPr>
            <p:cNvPr id="3" name="Imagen 2" descr="Imagen que contiene taza, café, interior, tabla&#10;&#10;Descripción generada automáticamente">
              <a:extLst>
                <a:ext uri="{FF2B5EF4-FFF2-40B4-BE49-F238E27FC236}">
                  <a16:creationId xmlns:a16="http://schemas.microsoft.com/office/drawing/2014/main" id="{3E67A83A-9877-4B11-85D6-CA2CF57B7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5937"/>
              <a:ext cx="7312025" cy="4111689"/>
            </a:xfrm>
            <a:prstGeom prst="rect">
              <a:avLst/>
            </a:prstGeom>
          </p:spPr>
        </p:pic>
        <p:sp>
          <p:nvSpPr>
            <p:cNvPr id="4" name="Rectángulo 3">
              <a:extLst>
                <a:ext uri="{FF2B5EF4-FFF2-40B4-BE49-F238E27FC236}">
                  <a16:creationId xmlns:a16="http://schemas.microsoft.com/office/drawing/2014/main" id="{4CF75080-DBAD-406E-8707-144B0D8DD7BF}"/>
                </a:ext>
              </a:extLst>
            </p:cNvPr>
            <p:cNvSpPr/>
            <p:nvPr/>
          </p:nvSpPr>
          <p:spPr>
            <a:xfrm>
              <a:off x="0" y="6262326"/>
              <a:ext cx="3802644" cy="246221"/>
            </a:xfrm>
            <a:prstGeom prst="rect">
              <a:avLst/>
            </a:prstGeom>
          </p:spPr>
          <p:txBody>
            <a:bodyPr wrap="none">
              <a:spAutoFit/>
            </a:bodyPr>
            <a:lstStyle/>
            <a:p>
              <a:r>
                <a:rPr lang="en-US" sz="1000" b="1" dirty="0">
                  <a:latin typeface="Times New Roman" panose="02020603050405020304" pitchFamily="18" charset="0"/>
                  <a:ea typeface="Times New Roman" panose="02020603050405020304" pitchFamily="18" charset="0"/>
                  <a:cs typeface="Times New Roman" panose="02020603050405020304" pitchFamily="18" charset="0"/>
                </a:rPr>
                <a:t>Figure 33. Predicted poses from </a:t>
              </a:r>
              <a:r>
                <a:rPr lang="en-US" sz="1000" b="1" dirty="0" err="1">
                  <a:latin typeface="Times New Roman" panose="02020603050405020304" pitchFamily="18" charset="0"/>
                  <a:ea typeface="Times New Roman" panose="02020603050405020304" pitchFamily="18" charset="0"/>
                  <a:cs typeface="Times New Roman" panose="02020603050405020304" pitchFamily="18" charset="0"/>
                </a:rPr>
                <a:t>Autodock</a:t>
              </a:r>
              <a:r>
                <a:rPr lang="en-US" sz="1000" b="1" dirty="0">
                  <a:latin typeface="Times New Roman" panose="02020603050405020304" pitchFamily="18" charset="0"/>
                  <a:ea typeface="Times New Roman" panose="02020603050405020304" pitchFamily="18" charset="0"/>
                  <a:cs typeface="Times New Roman" panose="02020603050405020304" pitchFamily="18" charset="0"/>
                </a:rPr>
                <a:t> Vina in magenta sticks.</a:t>
              </a:r>
              <a:endParaRPr lang="es-ES" sz="1000" dirty="0"/>
            </a:p>
          </p:txBody>
        </p:sp>
      </p:grpSp>
    </p:spTree>
    <p:extLst>
      <p:ext uri="{BB962C8B-B14F-4D97-AF65-F5344CB8AC3E}">
        <p14:creationId xmlns:p14="http://schemas.microsoft.com/office/powerpoint/2010/main" val="3147820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3DCA739-287B-4ABA-97BB-45D4458B18FD}"/>
              </a:ext>
            </a:extLst>
          </p:cNvPr>
          <p:cNvGrpSpPr/>
          <p:nvPr/>
        </p:nvGrpSpPr>
        <p:grpSpPr>
          <a:xfrm>
            <a:off x="946150" y="2377283"/>
            <a:ext cx="5419725" cy="3429001"/>
            <a:chOff x="-111460" y="1447137"/>
            <a:chExt cx="5712160" cy="3932646"/>
          </a:xfrm>
        </p:grpSpPr>
        <p:sp>
          <p:nvSpPr>
            <p:cNvPr id="3" name="Cuadro de texto 2">
              <a:extLst>
                <a:ext uri="{FF2B5EF4-FFF2-40B4-BE49-F238E27FC236}">
                  <a16:creationId xmlns:a16="http://schemas.microsoft.com/office/drawing/2014/main" id="{7C293E41-7D53-4F67-800A-009D2098908E}"/>
                </a:ext>
              </a:extLst>
            </p:cNvPr>
            <p:cNvSpPr txBox="1">
              <a:spLocks noChangeArrowheads="1"/>
            </p:cNvSpPr>
            <p:nvPr/>
          </p:nvSpPr>
          <p:spPr bwMode="auto">
            <a:xfrm>
              <a:off x="-111460" y="4701907"/>
              <a:ext cx="5581473" cy="67787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3.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Result Analysis Tab. </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Behind left to right: Result table and Log record. The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output table is shown in the front.</a:t>
              </a:r>
              <a:endParaRPr lang="es-ES" sz="9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0966599F-2A8F-4638-868A-BD87E4E77C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7137"/>
              <a:ext cx="5600700" cy="3009900"/>
            </a:xfrm>
            <a:prstGeom prst="rect">
              <a:avLst/>
            </a:prstGeom>
            <a:noFill/>
            <a:ln>
              <a:noFill/>
            </a:ln>
          </p:spPr>
        </p:pic>
      </p:grpSp>
    </p:spTree>
    <p:extLst>
      <p:ext uri="{BB962C8B-B14F-4D97-AF65-F5344CB8AC3E}">
        <p14:creationId xmlns:p14="http://schemas.microsoft.com/office/powerpoint/2010/main" val="143552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C49A9FF-10AE-46DA-8B13-A55B7C006B14}"/>
              </a:ext>
            </a:extLst>
          </p:cNvPr>
          <p:cNvGrpSpPr/>
          <p:nvPr/>
        </p:nvGrpSpPr>
        <p:grpSpPr>
          <a:xfrm>
            <a:off x="798513" y="2026762"/>
            <a:ext cx="5715000" cy="4130045"/>
            <a:chOff x="19050" y="0"/>
            <a:chExt cx="5715000" cy="4130597"/>
          </a:xfrm>
        </p:grpSpPr>
        <p:sp>
          <p:nvSpPr>
            <p:cNvPr id="3" name="Cuadro de texto 2">
              <a:extLst>
                <a:ext uri="{FF2B5EF4-FFF2-40B4-BE49-F238E27FC236}">
                  <a16:creationId xmlns:a16="http://schemas.microsoft.com/office/drawing/2014/main" id="{698367B7-B462-4C58-B090-9A006A8FFCF2}"/>
                </a:ext>
              </a:extLst>
            </p:cNvPr>
            <p:cNvSpPr txBox="1">
              <a:spLocks noChangeArrowheads="1"/>
            </p:cNvSpPr>
            <p:nvPr/>
          </p:nvSpPr>
          <p:spPr bwMode="auto">
            <a:xfrm>
              <a:off x="19050" y="3838585"/>
              <a:ext cx="4805799" cy="29201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4.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Configuration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7A6D008-4D76-46CD-B12E-FD40727295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5610225" cy="3838575"/>
            </a:xfrm>
            <a:prstGeom prst="rect">
              <a:avLst/>
            </a:prstGeom>
            <a:noFill/>
            <a:ln>
              <a:noFill/>
            </a:ln>
          </p:spPr>
        </p:pic>
      </p:grpSp>
    </p:spTree>
    <p:extLst>
      <p:ext uri="{BB962C8B-B14F-4D97-AF65-F5344CB8AC3E}">
        <p14:creationId xmlns:p14="http://schemas.microsoft.com/office/powerpoint/2010/main" val="366357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FA6C8AA4-6B27-43A9-8122-9FB5C7C95117}"/>
              </a:ext>
            </a:extLst>
          </p:cNvPr>
          <p:cNvGrpSpPr/>
          <p:nvPr/>
        </p:nvGrpSpPr>
        <p:grpSpPr>
          <a:xfrm>
            <a:off x="813752" y="2239804"/>
            <a:ext cx="5684520" cy="3703955"/>
            <a:chOff x="-409288" y="2862629"/>
            <a:chExt cx="6602584" cy="4614721"/>
          </a:xfrm>
        </p:grpSpPr>
        <p:pic>
          <p:nvPicPr>
            <p:cNvPr id="3" name="Imagen 2">
              <a:extLst>
                <a:ext uri="{FF2B5EF4-FFF2-40B4-BE49-F238E27FC236}">
                  <a16:creationId xmlns:a16="http://schemas.microsoft.com/office/drawing/2014/main" id="{8619CFF9-A5AB-433C-B458-CB8F90D7AC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408" y="2862629"/>
              <a:ext cx="6492704" cy="4189087"/>
            </a:xfrm>
            <a:prstGeom prst="rect">
              <a:avLst/>
            </a:prstGeom>
            <a:noFill/>
            <a:ln>
              <a:noFill/>
            </a:ln>
          </p:spPr>
        </p:pic>
        <p:sp>
          <p:nvSpPr>
            <p:cNvPr id="4" name="Cuadro de texto 2">
              <a:extLst>
                <a:ext uri="{FF2B5EF4-FFF2-40B4-BE49-F238E27FC236}">
                  <a16:creationId xmlns:a16="http://schemas.microsoft.com/office/drawing/2014/main" id="{2A7914E8-7549-403A-86A4-F889DBE4DBD4}"/>
                </a:ext>
              </a:extLst>
            </p:cNvPr>
            <p:cNvSpPr txBox="1">
              <a:spLocks noChangeArrowheads="1"/>
            </p:cNvSpPr>
            <p:nvPr/>
          </p:nvSpPr>
          <p:spPr bwMode="auto">
            <a:xfrm>
              <a:off x="-409288" y="7113535"/>
              <a:ext cx="5581324" cy="3638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50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5. </a:t>
              </a:r>
              <a:r>
                <a:rPr lang="en-US" sz="1000" b="1" dirty="0" err="1">
                  <a:effectLst/>
                  <a:latin typeface="Times New Roman" panose="02020603050405020304" pitchFamily="18" charset="0"/>
                  <a:ea typeface="Times New Roman" panose="02020603050405020304" pitchFamily="18" charset="0"/>
                  <a:cs typeface="Times New Roman" panose="02020603050405020304" pitchFamily="18" charset="0"/>
                </a:rPr>
                <a:t>AMDock</a:t>
              </a: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Info Tab.</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5290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F34B358-BA85-4886-A041-B10AD806954F}"/>
              </a:ext>
            </a:extLst>
          </p:cNvPr>
          <p:cNvGrpSpPr/>
          <p:nvPr/>
        </p:nvGrpSpPr>
        <p:grpSpPr>
          <a:xfrm>
            <a:off x="890587" y="2386806"/>
            <a:ext cx="5530850" cy="3409950"/>
            <a:chOff x="-10441" y="1"/>
            <a:chExt cx="5803499" cy="3409950"/>
          </a:xfrm>
        </p:grpSpPr>
        <p:sp>
          <p:nvSpPr>
            <p:cNvPr id="3" name="Cuadro de texto 2">
              <a:extLst>
                <a:ext uri="{FF2B5EF4-FFF2-40B4-BE49-F238E27FC236}">
                  <a16:creationId xmlns:a16="http://schemas.microsoft.com/office/drawing/2014/main" id="{0987CEA8-6B25-4511-B4BB-4F4F599ABBA8}"/>
                </a:ext>
              </a:extLst>
            </p:cNvPr>
            <p:cNvSpPr txBox="1">
              <a:spLocks noChangeArrowheads="1"/>
            </p:cNvSpPr>
            <p:nvPr/>
          </p:nvSpPr>
          <p:spPr bwMode="auto">
            <a:xfrm>
              <a:off x="-10441" y="2689929"/>
              <a:ext cx="5803499" cy="72002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6. Custom Box.</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(farnesyltransferase) is represented in cartoon and gray color. Note that the Zn atom and the cofactor are also represented, in sphere and sticks respectively.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A0875E68-7DB6-4CD1-ACA9-DEBC06F945B4}"/>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162" r="-162"/>
            <a:stretch/>
          </p:blipFill>
          <p:spPr bwMode="auto">
            <a:xfrm>
              <a:off x="1227909" y="1"/>
              <a:ext cx="3505488" cy="2629015"/>
            </a:xfrm>
            <a:prstGeom prst="rect">
              <a:avLst/>
            </a:prstGeom>
            <a:ln>
              <a:noFill/>
            </a:ln>
            <a:effectLst>
              <a:softEdge rad="112500"/>
            </a:effectLst>
          </p:spPr>
        </p:pic>
      </p:grpSp>
    </p:spTree>
    <p:extLst>
      <p:ext uri="{BB962C8B-B14F-4D97-AF65-F5344CB8AC3E}">
        <p14:creationId xmlns:p14="http://schemas.microsoft.com/office/powerpoint/2010/main" val="143856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657B29B-2C3D-47A7-ABBF-8B30DF558016}"/>
              </a:ext>
            </a:extLst>
          </p:cNvPr>
          <p:cNvGrpSpPr/>
          <p:nvPr/>
        </p:nvGrpSpPr>
        <p:grpSpPr>
          <a:xfrm>
            <a:off x="922655" y="2324259"/>
            <a:ext cx="5466715" cy="3240293"/>
            <a:chOff x="-58959" y="1"/>
            <a:chExt cx="5639775" cy="3240293"/>
          </a:xfrm>
        </p:grpSpPr>
        <p:sp>
          <p:nvSpPr>
            <p:cNvPr id="3" name="Cuadro de texto 2">
              <a:extLst>
                <a:ext uri="{FF2B5EF4-FFF2-40B4-BE49-F238E27FC236}">
                  <a16:creationId xmlns:a16="http://schemas.microsoft.com/office/drawing/2014/main" id="{2BAE735C-81A4-43A6-A914-A953360D2074}"/>
                </a:ext>
              </a:extLst>
            </p:cNvPr>
            <p:cNvSpPr txBox="1">
              <a:spLocks noChangeArrowheads="1"/>
            </p:cNvSpPr>
            <p:nvPr/>
          </p:nvSpPr>
          <p:spPr bwMode="auto">
            <a:xfrm>
              <a:off x="-58959" y="2628267"/>
              <a:ext cx="5639775" cy="61202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7. Superposition of the predicted complex from custom box using AutoDock4Zn with a reference complex (PDB ID: 1S63).</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Receptor is represented as cartoon while X-ray and predicted ligand binding pose are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repreented</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as white and magenta sticks respectively.</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876345A-AFDB-46EA-B179-15D57FBA3179}"/>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7627" y="1"/>
              <a:ext cx="3505983" cy="2628237"/>
            </a:xfrm>
            <a:prstGeom prst="rect">
              <a:avLst/>
            </a:prstGeom>
            <a:ln>
              <a:noFill/>
            </a:ln>
            <a:effectLst>
              <a:softEdge rad="112500"/>
            </a:effectLst>
          </p:spPr>
        </p:pic>
      </p:grpSp>
    </p:spTree>
    <p:extLst>
      <p:ext uri="{BB962C8B-B14F-4D97-AF65-F5344CB8AC3E}">
        <p14:creationId xmlns:p14="http://schemas.microsoft.com/office/powerpoint/2010/main" val="91308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DCA7975-7A65-4E91-93C5-862AA42EE8BA}"/>
              </a:ext>
            </a:extLst>
          </p:cNvPr>
          <p:cNvGrpSpPr/>
          <p:nvPr/>
        </p:nvGrpSpPr>
        <p:grpSpPr>
          <a:xfrm>
            <a:off x="951230" y="2367756"/>
            <a:ext cx="5409565" cy="3180290"/>
            <a:chOff x="-39757" y="-55660"/>
            <a:chExt cx="5409565" cy="3180290"/>
          </a:xfrm>
        </p:grpSpPr>
        <p:sp>
          <p:nvSpPr>
            <p:cNvPr id="3" name="Cuadro de texto 2">
              <a:extLst>
                <a:ext uri="{FF2B5EF4-FFF2-40B4-BE49-F238E27FC236}">
                  <a16:creationId xmlns:a16="http://schemas.microsoft.com/office/drawing/2014/main" id="{F473AC42-4E33-4C28-87DD-7431951448CF}"/>
                </a:ext>
              </a:extLst>
            </p:cNvPr>
            <p:cNvSpPr txBox="1">
              <a:spLocks noChangeArrowheads="1"/>
            </p:cNvSpPr>
            <p:nvPr/>
          </p:nvSpPr>
          <p:spPr bwMode="auto">
            <a:xfrm>
              <a:off x="-39757" y="2639078"/>
              <a:ext cx="5409565" cy="4855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Figure 8. Box Centered on Hetero.</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protein (Vps34) is represented in cartoon and gray color and previous ligand in green sticks. The box is shown in cylinders and magenta color.</a:t>
              </a:r>
              <a:endParaRPr lang="es-E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F5B2C064-864B-4AF2-9AD1-7B61819CD9C8}"/>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722" y="-55660"/>
              <a:ext cx="3506400" cy="2629298"/>
            </a:xfrm>
            <a:prstGeom prst="rect">
              <a:avLst/>
            </a:prstGeom>
            <a:ln>
              <a:noFill/>
            </a:ln>
            <a:effectLst>
              <a:softEdge rad="112500"/>
            </a:effectLst>
          </p:spPr>
        </p:pic>
      </p:grpSp>
    </p:spTree>
    <p:extLst>
      <p:ext uri="{BB962C8B-B14F-4D97-AF65-F5344CB8AC3E}">
        <p14:creationId xmlns:p14="http://schemas.microsoft.com/office/powerpoint/2010/main" val="237000614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3258</TotalTime>
  <Words>965</Words>
  <Application>Microsoft Office PowerPoint</Application>
  <PresentationFormat>Personalizado</PresentationFormat>
  <Paragraphs>50</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Mario Valdez Tresanco</dc:creator>
  <cp:lastModifiedBy>Mario Valdes</cp:lastModifiedBy>
  <cp:revision>22</cp:revision>
  <dcterms:created xsi:type="dcterms:W3CDTF">2020-04-25T09:24:47Z</dcterms:created>
  <dcterms:modified xsi:type="dcterms:W3CDTF">2020-07-14T07:13:30Z</dcterms:modified>
</cp:coreProperties>
</file>